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  <p:sldMasterId id="2147483673" r:id="rId2"/>
    <p:sldMasterId id="2147483762" r:id="rId3"/>
  </p:sldMasterIdLst>
  <p:notesMasterIdLst>
    <p:notesMasterId r:id="rId14"/>
  </p:notesMasterIdLst>
  <p:handoutMasterIdLst>
    <p:handoutMasterId r:id="rId15"/>
  </p:handoutMasterIdLst>
  <p:sldIdLst>
    <p:sldId id="289" r:id="rId4"/>
    <p:sldId id="1286" r:id="rId5"/>
    <p:sldId id="1293" r:id="rId6"/>
    <p:sldId id="1294" r:id="rId7"/>
    <p:sldId id="1289" r:id="rId8"/>
    <p:sldId id="1290" r:id="rId9"/>
    <p:sldId id="1292" r:id="rId10"/>
    <p:sldId id="1283" r:id="rId11"/>
    <p:sldId id="679" r:id="rId12"/>
    <p:sldId id="450" r:id="rId13"/>
  </p:sldIdLst>
  <p:sldSz cx="9144000" cy="5143500" type="screen16x9"/>
  <p:notesSz cx="7010400" cy="92964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3724C0-9B44-4357-A85B-261F20D1732A}">
          <p14:sldIdLst>
            <p14:sldId id="289"/>
            <p14:sldId id="1286"/>
            <p14:sldId id="1293"/>
            <p14:sldId id="1294"/>
            <p14:sldId id="1289"/>
            <p14:sldId id="1290"/>
            <p14:sldId id="1292"/>
            <p14:sldId id="1283"/>
            <p14:sldId id="679"/>
            <p14:sldId id="4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04" userDrawn="1">
          <p15:clr>
            <a:srgbClr val="A4A3A4"/>
          </p15:clr>
        </p15:guide>
        <p15:guide id="2" pos="5184">
          <p15:clr>
            <a:srgbClr val="A4A3A4"/>
          </p15:clr>
        </p15:guide>
        <p15:guide id="3" pos="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666699"/>
    <a:srgbClr val="CCCCFF"/>
    <a:srgbClr val="996633"/>
    <a:srgbClr val="65A167"/>
    <a:srgbClr val="AE4D4C"/>
    <a:srgbClr val="F0AD00"/>
    <a:srgbClr val="5C9EB0"/>
    <a:srgbClr val="D9D9D9"/>
    <a:srgbClr val="D19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05" autoAdjust="0"/>
    <p:restoredTop sz="81413" autoAdjust="0"/>
  </p:normalViewPr>
  <p:slideViewPr>
    <p:cSldViewPr snapToGrid="0" showGuides="1">
      <p:cViewPr varScale="1">
        <p:scale>
          <a:sx n="145" d="100"/>
          <a:sy n="145" d="100"/>
        </p:scale>
        <p:origin x="594" y="120"/>
      </p:cViewPr>
      <p:guideLst>
        <p:guide orient="horz" pos="2004"/>
        <p:guide pos="5184"/>
        <p:guide pos="9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2796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4020"/>
          </a:xfrm>
          <a:prstGeom prst="rect">
            <a:avLst/>
          </a:prstGeom>
        </p:spPr>
        <p:txBody>
          <a:bodyPr vert="horz" lIns="91998" tIns="46000" rIns="91998" bIns="4600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4020"/>
          </a:xfrm>
          <a:prstGeom prst="rect">
            <a:avLst/>
          </a:prstGeom>
        </p:spPr>
        <p:txBody>
          <a:bodyPr vert="horz" lIns="91998" tIns="46000" rIns="91998" bIns="46000" rtlCol="0"/>
          <a:lstStyle>
            <a:lvl1pPr algn="r">
              <a:defRPr sz="1200"/>
            </a:lvl1pPr>
          </a:lstStyle>
          <a:p>
            <a:pPr>
              <a:defRPr/>
            </a:pPr>
            <a:fld id="{DD928F3A-81D3-4AA8-A350-943319EA433E}" type="datetimeFigureOut">
              <a:rPr lang="en-US"/>
              <a:pPr>
                <a:defRPr/>
              </a:pPr>
              <a:t>8/24/2020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781"/>
            <a:ext cx="3036888" cy="464020"/>
          </a:xfrm>
          <a:prstGeom prst="rect">
            <a:avLst/>
          </a:prstGeom>
        </p:spPr>
        <p:txBody>
          <a:bodyPr vert="horz" lIns="91998" tIns="46000" rIns="91998" bIns="4600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925" y="8830781"/>
            <a:ext cx="3036888" cy="464020"/>
          </a:xfrm>
          <a:prstGeom prst="rect">
            <a:avLst/>
          </a:prstGeom>
        </p:spPr>
        <p:txBody>
          <a:bodyPr vert="horz" lIns="91998" tIns="46000" rIns="91998" bIns="46000" rtlCol="0" anchor="b"/>
          <a:lstStyle>
            <a:lvl1pPr algn="r">
              <a:defRPr sz="1200"/>
            </a:lvl1pPr>
          </a:lstStyle>
          <a:p>
            <a:pPr>
              <a:defRPr/>
            </a:pPr>
            <a:fld id="{D404D697-5D71-4522-A516-A79E5E158F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559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4020"/>
          </a:xfrm>
          <a:prstGeom prst="rect">
            <a:avLst/>
          </a:prstGeom>
        </p:spPr>
        <p:txBody>
          <a:bodyPr vert="horz" lIns="91998" tIns="46000" rIns="91998" bIns="4600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4020"/>
          </a:xfrm>
          <a:prstGeom prst="rect">
            <a:avLst/>
          </a:prstGeom>
        </p:spPr>
        <p:txBody>
          <a:bodyPr vert="horz" lIns="91998" tIns="46000" rIns="91998" bIns="46000" rtlCol="0"/>
          <a:lstStyle>
            <a:lvl1pPr algn="r">
              <a:defRPr sz="1200"/>
            </a:lvl1pPr>
          </a:lstStyle>
          <a:p>
            <a:pPr>
              <a:defRPr/>
            </a:pPr>
            <a:fld id="{DAEEFDAC-B37A-4AD9-B984-12E46823DF27}" type="datetimeFigureOut">
              <a:rPr lang="en-US"/>
              <a:pPr>
                <a:defRPr/>
              </a:pPr>
              <a:t>8/24/2020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98" tIns="46000" rIns="91998" bIns="4600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189"/>
            <a:ext cx="5607050" cy="4180981"/>
          </a:xfrm>
          <a:prstGeom prst="rect">
            <a:avLst/>
          </a:prstGeom>
        </p:spPr>
        <p:txBody>
          <a:bodyPr vert="horz" lIns="91998" tIns="46000" rIns="91998" bIns="4600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781"/>
            <a:ext cx="3036888" cy="464020"/>
          </a:xfrm>
          <a:prstGeom prst="rect">
            <a:avLst/>
          </a:prstGeom>
        </p:spPr>
        <p:txBody>
          <a:bodyPr vert="horz" lIns="91998" tIns="46000" rIns="91998" bIns="4600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925" y="8830781"/>
            <a:ext cx="3036888" cy="464020"/>
          </a:xfrm>
          <a:prstGeom prst="rect">
            <a:avLst/>
          </a:prstGeom>
        </p:spPr>
        <p:txBody>
          <a:bodyPr vert="horz" lIns="91998" tIns="46000" rIns="91998" bIns="46000" rtlCol="0" anchor="b"/>
          <a:lstStyle>
            <a:lvl1pPr algn="r">
              <a:defRPr sz="1200"/>
            </a:lvl1pPr>
          </a:lstStyle>
          <a:p>
            <a:pPr>
              <a:defRPr/>
            </a:pPr>
            <a:fld id="{1C64748C-8106-4039-9CE9-873D686DCD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320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64748C-8106-4039-9CE9-873D686DCD2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079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57DB40F-B138-4C4B-9E3F-75FBC21C2A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34C61967-F96C-48A3-BF23-D28842C49B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504320" y="2038350"/>
            <a:ext cx="6477000" cy="813486"/>
          </a:xfrm>
          <a:noFill/>
        </p:spPr>
        <p:txBody>
          <a:bodyPr lIns="0" tIns="0" rIns="0" bIns="0" anchor="b"/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the title of the presentation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207" y="457200"/>
            <a:ext cx="3222957" cy="968426"/>
          </a:xfrm>
          <a:prstGeom prst="rect">
            <a:avLst/>
          </a:prstGeom>
          <a:noFill/>
          <a:ln>
            <a:noFill/>
          </a:ln>
          <a:effectLst>
            <a:outerShdw blurRad="254000" dist="215900" dir="8100000" algn="tr" rotWithShape="0">
              <a:prstClr val="black">
                <a:alpha val="55000"/>
              </a:prstClr>
            </a:outerShdw>
          </a:effectLst>
        </p:spPr>
      </p:pic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04320" y="2952750"/>
            <a:ext cx="6477000" cy="1066800"/>
          </a:xfr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504320" y="2876550"/>
            <a:ext cx="7639680" cy="0"/>
          </a:xfrm>
          <a:prstGeom prst="line">
            <a:avLst/>
          </a:prstGeom>
          <a:ln>
            <a:solidFill>
              <a:srgbClr val="C12D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58204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1 Colum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81000" cy="5143500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  <a14:imgEffect>
                        <a14:brightnessContrast bright="-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016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81000" y="0"/>
            <a:ext cx="8763000" cy="819150"/>
          </a:xfrm>
          <a:prstGeom prst="rect">
            <a:avLst/>
          </a:prstGeom>
          <a:gradFill>
            <a:gsLst>
              <a:gs pos="100000">
                <a:srgbClr val="1A3364"/>
              </a:gs>
              <a:gs pos="0">
                <a:srgbClr val="0A2356"/>
              </a:gs>
            </a:gsLst>
            <a:lin ang="5400000" scaled="0"/>
          </a:gradFill>
          <a:ln>
            <a:noFill/>
          </a:ln>
          <a:effectLst>
            <a:outerShdw blurRad="114300" dist="88900" dir="8100000" algn="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 algn="ctr"/>
            <a:endParaRPr lang="en-US" sz="1016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200" y="57152"/>
            <a:ext cx="8610600" cy="533399"/>
          </a:xfrm>
        </p:spPr>
        <p:txBody>
          <a:bodyPr tIns="0" bIns="0" anchor="ctr"/>
          <a:lstStyle>
            <a:lvl1pPr>
              <a:defRPr sz="218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81000" y="666750"/>
            <a:ext cx="8763000" cy="4476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88900" dir="8100000" algn="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016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>
          <a:xfrm>
            <a:off x="457047" y="723054"/>
            <a:ext cx="8593290" cy="4332120"/>
          </a:xfrm>
        </p:spPr>
        <p:txBody>
          <a:bodyPr numCol="1" spcCol="0"/>
          <a:lstStyle>
            <a:lvl1pPr marL="342900" indent="-342900">
              <a:buFont typeface="Arial" pitchFamily="34" charset="0"/>
              <a:buChar char="•"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25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375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188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125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/>
          <a:stretch/>
        </p:blipFill>
        <p:spPr bwMode="auto">
          <a:xfrm>
            <a:off x="38100" y="4781550"/>
            <a:ext cx="304800" cy="29260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1550947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B9965B-248E-4AA7-8700-B0D60685FC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04825" y="457200"/>
            <a:ext cx="3222625" cy="968375"/>
          </a:xfrm>
          <a:prstGeom prst="rect">
            <a:avLst/>
          </a:prstGeom>
          <a:noFill/>
          <a:ln>
            <a:noFill/>
          </a:ln>
          <a:effectLst>
            <a:outerShdw blurRad="254000" dist="215899" dir="8100000" algn="tr" rotWithShape="0">
              <a:srgbClr val="000000">
                <a:alpha val="54999"/>
              </a:srgbClr>
            </a:outerShdw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9EDD27D-B3A5-4250-A784-AF294C6FC73C}"/>
              </a:ext>
            </a:extLst>
          </p:cNvPr>
          <p:cNvCxnSpPr/>
          <p:nvPr userDrawn="1"/>
        </p:nvCxnSpPr>
        <p:spPr>
          <a:xfrm>
            <a:off x="1504950" y="2876550"/>
            <a:ext cx="7639050" cy="0"/>
          </a:xfrm>
          <a:prstGeom prst="line">
            <a:avLst/>
          </a:prstGeom>
          <a:ln>
            <a:solidFill>
              <a:srgbClr val="C12D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04320" y="2038350"/>
            <a:ext cx="6477000" cy="813486"/>
          </a:xfrm>
          <a:noFill/>
        </p:spPr>
        <p:txBody>
          <a:bodyPr lIns="0" tIns="0" rIns="0" bIns="0" anchor="b"/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504320" y="2952750"/>
            <a:ext cx="6477000" cy="1066800"/>
          </a:xfr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959951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504320" y="2038350"/>
            <a:ext cx="6477000" cy="813486"/>
          </a:xfrm>
          <a:noFill/>
        </p:spPr>
        <p:txBody>
          <a:bodyPr lIns="0" tIns="0" rIns="0" bIns="0" anchor="b"/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the title of the presentation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4207" y="457200"/>
            <a:ext cx="3222957" cy="968426"/>
          </a:xfrm>
          <a:prstGeom prst="rect">
            <a:avLst/>
          </a:prstGeom>
          <a:noFill/>
          <a:ln>
            <a:noFill/>
          </a:ln>
          <a:effectLst>
            <a:outerShdw blurRad="254000" dist="215900" dir="8100000" algn="tr" rotWithShape="0">
              <a:prstClr val="black">
                <a:alpha val="55000"/>
              </a:prstClr>
            </a:outerShdw>
          </a:effectLst>
        </p:spPr>
      </p:pic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04320" y="2952750"/>
            <a:ext cx="6477000" cy="1066800"/>
          </a:xfr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504320" y="2876550"/>
            <a:ext cx="7639680" cy="0"/>
          </a:xfrm>
          <a:prstGeom prst="line">
            <a:avLst/>
          </a:prstGeom>
          <a:ln>
            <a:solidFill>
              <a:srgbClr val="C12D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58204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1 Colum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81000" cy="5143500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  <a14:imgEffect>
                        <a14:brightnessContrast bright="-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81000" y="0"/>
            <a:ext cx="8763000" cy="819150"/>
          </a:xfrm>
          <a:prstGeom prst="rect">
            <a:avLst/>
          </a:prstGeom>
          <a:gradFill>
            <a:gsLst>
              <a:gs pos="100000">
                <a:schemeClr val="accent6">
                  <a:lumMod val="100000"/>
                </a:schemeClr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114300" dist="88900" dir="8100000" algn="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200" y="57151"/>
            <a:ext cx="8610600" cy="533399"/>
          </a:xfrm>
        </p:spPr>
        <p:txBody>
          <a:bodyPr tIns="0" bIns="0" anchor="ctr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81000" y="666750"/>
            <a:ext cx="8763000" cy="4476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88900" dir="8100000" algn="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>
          <a:xfrm>
            <a:off x="457047" y="723054"/>
            <a:ext cx="8593290" cy="4332120"/>
          </a:xfrm>
        </p:spPr>
        <p:txBody>
          <a:bodyPr numCol="1" spcCol="0"/>
          <a:lstStyle>
            <a:lvl1pPr marL="342900" indent="-342900">
              <a:buFont typeface="Arial" pitchFamily="34" charset="0"/>
              <a:buChar char="•"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1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 bwMode="auto">
          <a:xfrm>
            <a:off x="38100" y="4781550"/>
            <a:ext cx="304800" cy="29260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5999120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1 Colum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81000" cy="5143500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  <a14:imgEffect>
                        <a14:brightnessContrast bright="-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81000" y="0"/>
            <a:ext cx="8763000" cy="819150"/>
          </a:xfrm>
          <a:prstGeom prst="rect">
            <a:avLst/>
          </a:prstGeom>
          <a:gradFill>
            <a:gsLst>
              <a:gs pos="100000">
                <a:srgbClr val="1A3364"/>
              </a:gs>
              <a:gs pos="0">
                <a:srgbClr val="0A2356"/>
              </a:gs>
            </a:gsLst>
            <a:lin ang="5400000" scaled="0"/>
          </a:gradFill>
          <a:ln>
            <a:noFill/>
          </a:ln>
          <a:effectLst>
            <a:outerShdw blurRad="114300" dist="88900" dir="8100000" algn="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200" y="57151"/>
            <a:ext cx="8610600" cy="533399"/>
          </a:xfrm>
        </p:spPr>
        <p:txBody>
          <a:bodyPr tIns="0" bIns="0" anchor="ctr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81000" y="666750"/>
            <a:ext cx="8763000" cy="4476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88900" dir="8100000" algn="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>
          <a:xfrm>
            <a:off x="457047" y="723054"/>
            <a:ext cx="8593290" cy="4332120"/>
          </a:xfrm>
        </p:spPr>
        <p:txBody>
          <a:bodyPr numCol="1" spcCol="0"/>
          <a:lstStyle>
            <a:lvl1pPr marL="342900" indent="-342900">
              <a:buFont typeface="Arial" pitchFamily="34" charset="0"/>
              <a:buChar char="•"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1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 bwMode="auto">
          <a:xfrm>
            <a:off x="38100" y="4781550"/>
            <a:ext cx="304800" cy="29260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3682888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1 Colum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81000" cy="5143500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  <a14:imgEffect>
                        <a14:brightnessContrast bright="-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81000" y="0"/>
            <a:ext cx="8763000" cy="819150"/>
          </a:xfrm>
          <a:prstGeom prst="rect">
            <a:avLst/>
          </a:pr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accent4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outerShdw blurRad="114300" dist="88900" dir="8100000" algn="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200" y="57151"/>
            <a:ext cx="8610600" cy="533399"/>
          </a:xfrm>
        </p:spPr>
        <p:txBody>
          <a:bodyPr tIns="0" bIns="0" anchor="ctr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81000" y="666750"/>
            <a:ext cx="8763000" cy="4476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88900" dir="8100000" algn="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>
          <a:xfrm>
            <a:off x="457047" y="723054"/>
            <a:ext cx="8593290" cy="4332120"/>
          </a:xfrm>
        </p:spPr>
        <p:txBody>
          <a:bodyPr numCol="1" spcCol="0"/>
          <a:lstStyle>
            <a:lvl1pPr marL="342900" indent="-342900">
              <a:buFont typeface="Arial" pitchFamily="34" charset="0"/>
              <a:buChar char="•"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1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 bwMode="auto">
          <a:xfrm>
            <a:off x="38100" y="4781550"/>
            <a:ext cx="304800" cy="29260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5479646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504320" y="2038350"/>
            <a:ext cx="6477000" cy="813486"/>
          </a:xfrm>
          <a:noFill/>
        </p:spPr>
        <p:txBody>
          <a:bodyPr lIns="0" tIns="0" rIns="0" bIns="0" anchor="b"/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the title of the presentation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04320" y="2952750"/>
            <a:ext cx="6477000" cy="1066800"/>
          </a:xfr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504320" y="2876550"/>
            <a:ext cx="7639680" cy="0"/>
          </a:xfrm>
          <a:prstGeom prst="line">
            <a:avLst/>
          </a:prstGeom>
          <a:ln>
            <a:solidFill>
              <a:srgbClr val="C12D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98810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524000" y="514350"/>
            <a:ext cx="6096000" cy="3810000"/>
          </a:xfrm>
          <a:prstGeom prst="roundRect">
            <a:avLst>
              <a:gd name="adj" fmla="val 6373"/>
            </a:avLst>
          </a:prstGeom>
          <a:solidFill>
            <a:schemeClr val="tx1">
              <a:alpha val="35000"/>
            </a:schemeClr>
          </a:solidFill>
          <a:ln w="25400" cmpd="sng">
            <a:solidFill>
              <a:srgbClr val="C12D1E"/>
            </a:solidFill>
            <a:prstDash val="solid"/>
          </a:ln>
          <a:effectLst>
            <a:outerShdw blurRad="190500" dist="215900" dir="8100000" algn="tr" rotWithShape="0">
              <a:prstClr val="black">
                <a:alpha val="55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00" y="666750"/>
            <a:ext cx="5486400" cy="609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66900" y="1428750"/>
            <a:ext cx="5410200" cy="2362200"/>
          </a:xfrm>
        </p:spPr>
        <p:txBody>
          <a:bodyPr/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Item 1</a:t>
            </a:r>
          </a:p>
          <a:p>
            <a:pPr lvl="0"/>
            <a:r>
              <a:rPr lang="en-US" dirty="0"/>
              <a:t>Item 2</a:t>
            </a:r>
          </a:p>
          <a:p>
            <a:pPr lvl="0"/>
            <a:r>
              <a:rPr lang="en-US" dirty="0"/>
              <a:t>Item 3</a:t>
            </a:r>
          </a:p>
          <a:p>
            <a:pPr lvl="0"/>
            <a:r>
              <a:rPr lang="en-US" dirty="0"/>
              <a:t>Item 4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524000" y="1276350"/>
            <a:ext cx="6096000" cy="0"/>
          </a:xfrm>
          <a:prstGeom prst="line">
            <a:avLst/>
          </a:prstGeom>
          <a:ln>
            <a:solidFill>
              <a:srgbClr val="C12D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22966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1 Colum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81000" cy="5143500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  <a14:imgEffect>
                        <a14:brightnessContrast bright="-30000"/>
                      </a14:imgEffect>
                    </a14:imgLayer>
                  </a14:imgProps>
                </a:ext>
              </a:extLst>
            </a:blip>
            <a:srcRect/>
            <a:stretch>
              <a:fillRect l="-940000" r="-1500000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81000" y="0"/>
            <a:ext cx="8763000" cy="7429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14300" dist="88900" dir="8100000" algn="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lvl="0"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7151"/>
            <a:ext cx="8610600" cy="533399"/>
          </a:xfrm>
        </p:spPr>
        <p:txBody>
          <a:bodyPr tIns="0" bIns="0" anchor="ctr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666750"/>
            <a:ext cx="8763000" cy="4476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88900" dir="8100000" algn="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047" y="723054"/>
            <a:ext cx="8593290" cy="4332120"/>
          </a:xfrm>
        </p:spPr>
        <p:txBody>
          <a:bodyPr numCol="1" spcCol="0"/>
          <a:lstStyle>
            <a:lvl1pPr marL="342900" indent="-342900">
              <a:buFont typeface="Arial" pitchFamily="34" charset="0"/>
              <a:buChar char="•"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1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8701"/>
          <a:stretch/>
        </p:blipFill>
        <p:spPr bwMode="auto">
          <a:xfrm>
            <a:off x="38100" y="4781550"/>
            <a:ext cx="304800" cy="29260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9478493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1 Colum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81000" cy="5143500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  <a14:imgEffect>
                        <a14:brightnessContrast bright="-30000"/>
                      </a14:imgEffect>
                    </a14:imgLayer>
                  </a14:imgProps>
                </a:ext>
              </a:extLst>
            </a:blip>
            <a:srcRect/>
            <a:stretch>
              <a:fillRect l="-940000" r="-1500000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81000" y="0"/>
            <a:ext cx="8763000" cy="819150"/>
          </a:xfrm>
          <a:prstGeom prst="rect">
            <a:avLst/>
          </a:prstGeom>
          <a:gradFill>
            <a:gsLst>
              <a:gs pos="100000">
                <a:schemeClr val="accent6">
                  <a:lumMod val="100000"/>
                </a:schemeClr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114300" dist="88900" dir="8100000" algn="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200" y="57151"/>
            <a:ext cx="8610600" cy="533399"/>
          </a:xfrm>
        </p:spPr>
        <p:txBody>
          <a:bodyPr tIns="0" bIns="0" anchor="ctr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81000" y="666750"/>
            <a:ext cx="8763000" cy="4476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88900" dir="8100000" algn="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>
          <a:xfrm>
            <a:off x="457047" y="723054"/>
            <a:ext cx="8593290" cy="4332120"/>
          </a:xfrm>
        </p:spPr>
        <p:txBody>
          <a:bodyPr numCol="1" spcCol="0"/>
          <a:lstStyle>
            <a:lvl1pPr marL="342900" indent="-342900">
              <a:buFont typeface="Arial" pitchFamily="34" charset="0"/>
              <a:buChar char="•"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1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8701"/>
          <a:stretch/>
        </p:blipFill>
        <p:spPr bwMode="auto">
          <a:xfrm>
            <a:off x="38100" y="4781550"/>
            <a:ext cx="304800" cy="29260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5999120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1 Colum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81000" cy="5143500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  <a14:imgEffect>
                        <a14:brightnessContrast bright="-30000"/>
                      </a14:imgEffect>
                    </a14:imgLayer>
                  </a14:imgProps>
                </a:ext>
              </a:extLst>
            </a:blip>
            <a:srcRect/>
            <a:stretch>
              <a:fillRect l="-940000" r="-1500000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81000" y="0"/>
            <a:ext cx="8763000" cy="819150"/>
          </a:xfrm>
          <a:prstGeom prst="rect">
            <a:avLst/>
          </a:pr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accent4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outerShdw blurRad="114300" dist="88900" dir="8100000" algn="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200" y="57151"/>
            <a:ext cx="8610600" cy="533399"/>
          </a:xfrm>
        </p:spPr>
        <p:txBody>
          <a:bodyPr tIns="0" bIns="0" anchor="ctr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81000" y="666750"/>
            <a:ext cx="8763000" cy="4476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88900" dir="8100000" algn="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>
          <a:xfrm>
            <a:off x="457047" y="723054"/>
            <a:ext cx="8593290" cy="4332120"/>
          </a:xfrm>
        </p:spPr>
        <p:txBody>
          <a:bodyPr numCol="1" spcCol="0"/>
          <a:lstStyle>
            <a:lvl1pPr marL="342900" indent="-342900">
              <a:buFont typeface="Arial" pitchFamily="34" charset="0"/>
              <a:buChar char="•"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1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8701"/>
          <a:stretch/>
        </p:blipFill>
        <p:spPr bwMode="auto">
          <a:xfrm>
            <a:off x="38100" y="4781550"/>
            <a:ext cx="304800" cy="29260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5479646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1 Colum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81000" cy="5143500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  <a14:imgEffect>
                        <a14:brightnessContrast bright="-30000"/>
                      </a14:imgEffect>
                    </a14:imgLayer>
                  </a14:imgProps>
                </a:ext>
              </a:extLst>
            </a:blip>
            <a:srcRect/>
            <a:stretch>
              <a:fillRect l="-940000" r="-1500000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81000" y="0"/>
            <a:ext cx="8763000" cy="819150"/>
          </a:xfrm>
          <a:prstGeom prst="rect">
            <a:avLst/>
          </a:prstGeom>
          <a:gradFill>
            <a:gsLst>
              <a:gs pos="100000">
                <a:srgbClr val="1A3364"/>
              </a:gs>
              <a:gs pos="0">
                <a:srgbClr val="0A2356"/>
              </a:gs>
            </a:gsLst>
            <a:lin ang="5400000" scaled="0"/>
          </a:gradFill>
          <a:ln>
            <a:noFill/>
          </a:ln>
          <a:effectLst>
            <a:outerShdw blurRad="114300" dist="88900" dir="8100000" algn="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200" y="57151"/>
            <a:ext cx="8610600" cy="533399"/>
          </a:xfrm>
        </p:spPr>
        <p:txBody>
          <a:bodyPr tIns="0" bIns="0" anchor="ctr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81000" y="666750"/>
            <a:ext cx="8763000" cy="4476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88900" dir="8100000" algn="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>
          <a:xfrm>
            <a:off x="457047" y="723054"/>
            <a:ext cx="8593290" cy="4332120"/>
          </a:xfrm>
        </p:spPr>
        <p:txBody>
          <a:bodyPr numCol="1" spcCol="0"/>
          <a:lstStyle>
            <a:lvl1pPr marL="342900" indent="-342900">
              <a:buFont typeface="Arial" pitchFamily="34" charset="0"/>
              <a:buChar char="•"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1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8701"/>
          <a:stretch/>
        </p:blipFill>
        <p:spPr bwMode="auto">
          <a:xfrm>
            <a:off x="38100" y="4781550"/>
            <a:ext cx="304800" cy="29260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3682888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2 Colum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81000" cy="5143500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  <a14:imgEffect>
                        <a14:brightnessContrast bright="-30000"/>
                      </a14:imgEffect>
                    </a14:imgLayer>
                  </a14:imgProps>
                </a:ext>
              </a:extLst>
            </a:blip>
            <a:srcRect/>
            <a:stretch>
              <a:fillRect l="-940000" r="-1500000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81000" y="0"/>
            <a:ext cx="8763000" cy="895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14300" dist="88900" dir="8100000" algn="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200" y="57151"/>
            <a:ext cx="8610600" cy="533399"/>
          </a:xfrm>
        </p:spPr>
        <p:txBody>
          <a:bodyPr tIns="0" bIns="0" anchor="ctr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81000" y="666750"/>
            <a:ext cx="8763000" cy="4476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88900" dir="8100000" algn="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>
          <a:xfrm>
            <a:off x="457047" y="723054"/>
            <a:ext cx="8593290" cy="4332120"/>
          </a:xfrm>
        </p:spPr>
        <p:txBody>
          <a:bodyPr numCol="2" spcCol="45720"/>
          <a:lstStyle>
            <a:lvl1pPr marL="342900" indent="-342900">
              <a:buFont typeface="Arial" pitchFamily="34" charset="0"/>
              <a:buChar char="•"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1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8701"/>
          <a:stretch/>
        </p:blipFill>
        <p:spPr bwMode="auto">
          <a:xfrm>
            <a:off x="38100" y="4781550"/>
            <a:ext cx="304800" cy="29260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931575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62F4-18A7-4649-AA24-FF7C1DCDE7F1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60E0-105D-4EDC-90A9-48EFAFA04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1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35000"/>
                    </a14:imgEffect>
                    <a14:imgEffect>
                      <a14:saturation sat="85000"/>
                    </a14:imgEffect>
                    <a14:imgEffect>
                      <a14:brightnessContrast bright="-43000"/>
                    </a14:imgEffect>
                  </a14:imgLayer>
                </a14:imgProps>
              </a:ext>
            </a:extLst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06375"/>
            <a:ext cx="8686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200150"/>
            <a:ext cx="86868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348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35000"/>
                    </a14:imgEffect>
                    <a14:imgEffect>
                      <a14:saturation sat="85000"/>
                    </a14:imgEffect>
                    <a14:imgEffect>
                      <a14:brightnessContrast brigh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06375"/>
            <a:ext cx="8686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6304" tIns="73152" rIns="146304" bIns="731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200151"/>
            <a:ext cx="86868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747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67" r:id="rId2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188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25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25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25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25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375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375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375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375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13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375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13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25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25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35000"/>
                    </a14:imgEffect>
                    <a14:imgEffect>
                      <a14:saturation sat="85000"/>
                    </a14:imgEffect>
                    <a14:imgEffect>
                      <a14:brightnessContrast brigh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06375"/>
            <a:ext cx="8686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200150"/>
            <a:ext cx="86868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348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5" r:id="rId2"/>
    <p:sldLayoutId id="2147483764" r:id="rId3"/>
    <p:sldLayoutId id="2147483763" r:id="rId4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gb.com/products/xtendpoint-kv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rgb.com/products/crosspoint-kv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04320" y="2038350"/>
            <a:ext cx="6877680" cy="813486"/>
          </a:xfrm>
        </p:spPr>
        <p:txBody>
          <a:bodyPr/>
          <a:lstStyle/>
          <a:p>
            <a:r>
              <a:rPr lang="en-US" dirty="0"/>
              <a:t>Integrated KVM-over-IP Solution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F5CB93-EE09-415B-B9F4-AAED882A54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892" y="1487265"/>
            <a:ext cx="4572000" cy="500628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E5F5BD83-0206-40C1-9C8F-D8C4B61EEC51}"/>
              </a:ext>
            </a:extLst>
          </p:cNvPr>
          <p:cNvSpPr txBox="1">
            <a:spLocks/>
          </p:cNvSpPr>
          <p:nvPr/>
        </p:nvSpPr>
        <p:spPr bwMode="auto">
          <a:xfrm>
            <a:off x="1502892" y="2669316"/>
            <a:ext cx="6877680" cy="81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i="1" dirty="0"/>
              <a:t>Distributed Workflow &amp; Process Control</a:t>
            </a:r>
          </a:p>
        </p:txBody>
      </p:sp>
    </p:spTree>
    <p:extLst>
      <p:ext uri="{BB962C8B-B14F-4D97-AF65-F5344CB8AC3E}">
        <p14:creationId xmlns:p14="http://schemas.microsoft.com/office/powerpoint/2010/main" val="423820124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>
            <a:extLst>
              <a:ext uri="{FF2B5EF4-FFF2-40B4-BE49-F238E27FC236}">
                <a16:creationId xmlns:a16="http://schemas.microsoft.com/office/drawing/2014/main" id="{E1C38E88-B9DD-44CA-9FA3-37643EC99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950" y="2038350"/>
            <a:ext cx="6477000" cy="812800"/>
          </a:xfrm>
        </p:spPr>
        <p:txBody>
          <a:bodyPr/>
          <a:lstStyle/>
          <a:p>
            <a:pPr eaLnBrk="1" hangingPunct="1"/>
            <a:r>
              <a:rPr lang="en-US" altLang="en-US" dirty="0"/>
              <a:t>Thank you!</a:t>
            </a:r>
          </a:p>
        </p:txBody>
      </p:sp>
      <p:sp>
        <p:nvSpPr>
          <p:cNvPr id="24579" name="Text Placeholder 2">
            <a:extLst>
              <a:ext uri="{FF2B5EF4-FFF2-40B4-BE49-F238E27FC236}">
                <a16:creationId xmlns:a16="http://schemas.microsoft.com/office/drawing/2014/main" id="{C86013D7-27D5-4CF8-940F-57665FB816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04950" y="2952750"/>
            <a:ext cx="6477000" cy="1066800"/>
          </a:xfrm>
        </p:spPr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0C1114-9AA8-4EA0-A8A8-71CE6DAA7718}"/>
              </a:ext>
            </a:extLst>
          </p:cNvPr>
          <p:cNvSpPr txBox="1">
            <a:spLocks/>
          </p:cNvSpPr>
          <p:nvPr/>
        </p:nvSpPr>
        <p:spPr bwMode="auto">
          <a:xfrm>
            <a:off x="1504950" y="2964322"/>
            <a:ext cx="756213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25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25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25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25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375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375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375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375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dirty="0"/>
              <a:t>For more information:  </a:t>
            </a:r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www.rgb.com/products/xtendpoint-kvm</a:t>
            </a:r>
            <a:endParaRPr lang="en-US" sz="2000" dirty="0">
              <a:hlinkClick r:id="rId4"/>
            </a:endParaRPr>
          </a:p>
          <a:p>
            <a:r>
              <a:rPr lang="en-US" altLang="en-US" sz="2000" dirty="0"/>
              <a:t> </a:t>
            </a:r>
          </a:p>
        </p:txBody>
      </p:sp>
    </p:spTree>
  </p:cSld>
  <p:clrMapOvr>
    <a:masterClrMapping/>
  </p:clrMapOvr>
  <p:transition>
    <p:pull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36CA39-290A-4535-B6B2-496DE095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XtendPoint</a:t>
            </a:r>
            <a:r>
              <a:rPr lang="en-US" sz="2400" dirty="0"/>
              <a:t> - Multi-Display KVM-over-IP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1B98E4-4654-4CEB-98FB-BDC2D46E6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05" y="652272"/>
            <a:ext cx="6947215" cy="449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8911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36CA39-290A-4535-B6B2-496DE095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XtendPoint</a:t>
            </a:r>
            <a:r>
              <a:rPr lang="en-US" sz="2400" dirty="0"/>
              <a:t> - Multi-Display KVM-over-IP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06E4F5-3BAD-40D6-8450-19D60693C25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938366"/>
            <a:ext cx="5255730" cy="3266767"/>
          </a:xfrm>
        </p:spPr>
        <p:txBody>
          <a:bodyPr/>
          <a:lstStyle/>
          <a:p>
            <a:pPr marL="182880" indent="-182880">
              <a:spcBef>
                <a:spcPts val="1200"/>
              </a:spcBef>
            </a:pPr>
            <a:r>
              <a:rPr lang="en-US" dirty="0"/>
              <a:t>High performance KVM, video extension and switching system </a:t>
            </a:r>
          </a:p>
          <a:p>
            <a:pPr marL="182880" indent="-182880">
              <a:spcBef>
                <a:spcPts val="1200"/>
              </a:spcBef>
            </a:pPr>
            <a:r>
              <a:rPr lang="en-US" dirty="0"/>
              <a:t>Signals up to 4Kp60 and 4:4:4 color space</a:t>
            </a:r>
          </a:p>
          <a:p>
            <a:pPr marL="182880" indent="-182880">
              <a:spcBef>
                <a:spcPts val="1200"/>
              </a:spcBef>
            </a:pPr>
            <a:r>
              <a:rPr lang="en-US" dirty="0"/>
              <a:t>Source computers up to quad-head supported on a single end point </a:t>
            </a:r>
          </a:p>
          <a:p>
            <a:pPr marL="182880" indent="-182880">
              <a:spcBef>
                <a:spcPts val="900"/>
              </a:spcBef>
            </a:pPr>
            <a:r>
              <a:rPr lang="en-US" dirty="0"/>
              <a:t>Point-to-point extension or networked operation</a:t>
            </a:r>
          </a:p>
          <a:p>
            <a:pPr lvl="1">
              <a:spcBef>
                <a:spcPts val="300"/>
              </a:spcBef>
            </a:pPr>
            <a:r>
              <a:rPr lang="en-US" sz="1600" dirty="0"/>
              <a:t>One-to-one, many-to-one, one-to-many &amp; many-to-many</a:t>
            </a:r>
          </a:p>
          <a:p>
            <a:pPr marL="182880" indent="-182880">
              <a:spcBef>
                <a:spcPts val="1200"/>
              </a:spcBef>
            </a:pPr>
            <a:endParaRPr lang="en-US" b="1" dirty="0"/>
          </a:p>
          <a:p>
            <a:pPr lvl="1">
              <a:spcBef>
                <a:spcPts val="1200"/>
              </a:spcBef>
            </a:pPr>
            <a:endParaRPr lang="en-US" dirty="0"/>
          </a:p>
        </p:txBody>
      </p:sp>
      <p:pic>
        <p:nvPicPr>
          <p:cNvPr id="3" name="Picture 2" descr="A close up of a speaker&#10;&#10;Description automatically generated">
            <a:extLst>
              <a:ext uri="{FF2B5EF4-FFF2-40B4-BE49-F238E27FC236}">
                <a16:creationId xmlns:a16="http://schemas.microsoft.com/office/drawing/2014/main" id="{A102A62D-B6ED-984C-A382-713BCADC11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309" y="1661160"/>
            <a:ext cx="3521491" cy="16567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262873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36CA39-290A-4535-B6B2-496DE095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 err="1"/>
              <a:t>XtendPoint</a:t>
            </a:r>
            <a:r>
              <a:rPr lang="en-US" sz="2400" dirty="0"/>
              <a:t> – State–of-the-Art Features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06E4F5-3BAD-40D6-8450-19D60693C25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2336" y="1158840"/>
            <a:ext cx="5858256" cy="2825820"/>
          </a:xfrm>
        </p:spPr>
        <p:txBody>
          <a:bodyPr/>
          <a:lstStyle/>
          <a:p>
            <a:pPr marL="182880" indent="-182880">
              <a:spcBef>
                <a:spcPts val="1200"/>
              </a:spcBef>
            </a:pPr>
            <a:r>
              <a:rPr lang="en-US" sz="1800" dirty="0"/>
              <a:t>Low bandwidth, low latency and high quality over standard 1Gbit network</a:t>
            </a:r>
          </a:p>
          <a:p>
            <a:pPr marL="182880" indent="-182880">
              <a:spcBef>
                <a:spcPts val="1200"/>
              </a:spcBef>
            </a:pPr>
            <a:r>
              <a:rPr lang="en-US" sz="1800" dirty="0"/>
              <a:t>Secure encrypted data</a:t>
            </a:r>
            <a:r>
              <a:rPr lang="en-US" dirty="0"/>
              <a:t> and control</a:t>
            </a:r>
          </a:p>
          <a:p>
            <a:pPr marL="182880" indent="-182880">
              <a:spcBef>
                <a:spcPts val="1200"/>
              </a:spcBef>
            </a:pPr>
            <a:r>
              <a:rPr lang="en-US" sz="1800" dirty="0"/>
              <a:t>Fiber distribution for maximum security, with single mode and multi-mode options </a:t>
            </a:r>
          </a:p>
          <a:p>
            <a:pPr marL="182880" indent="-182880">
              <a:spcBef>
                <a:spcPts val="1200"/>
              </a:spcBef>
            </a:pPr>
            <a:r>
              <a:rPr lang="en-US" sz="1800" dirty="0"/>
              <a:t>Multiple remote computers controllable simultaneously across multiple monitors or </a:t>
            </a:r>
            <a:r>
              <a:rPr lang="en-US" sz="1800" dirty="0" err="1"/>
              <a:t>multiviewers</a:t>
            </a:r>
            <a:r>
              <a:rPr lang="en-US" sz="1800" dirty="0"/>
              <a:t> </a:t>
            </a:r>
            <a:endParaRPr lang="en-US" dirty="0"/>
          </a:p>
        </p:txBody>
      </p:sp>
      <p:pic>
        <p:nvPicPr>
          <p:cNvPr id="3" name="Picture 2" descr="A close up of a speaker&#10;&#10;Description automatically generated">
            <a:extLst>
              <a:ext uri="{FF2B5EF4-FFF2-40B4-BE49-F238E27FC236}">
                <a16:creationId xmlns:a16="http://schemas.microsoft.com/office/drawing/2014/main" id="{A102A62D-B6ED-984C-A382-713BCADC11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448" y="1663319"/>
            <a:ext cx="3197352" cy="149371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617227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64828822-DA15-4A83-8E70-238F9D379863}"/>
              </a:ext>
            </a:extLst>
          </p:cNvPr>
          <p:cNvCxnSpPr>
            <a:cxnSpLocks/>
          </p:cNvCxnSpPr>
          <p:nvPr/>
        </p:nvCxnSpPr>
        <p:spPr>
          <a:xfrm>
            <a:off x="2324669" y="3211773"/>
            <a:ext cx="1313881" cy="479165"/>
          </a:xfrm>
          <a:prstGeom prst="bentConnector3">
            <a:avLst>
              <a:gd name="adj1" fmla="val 24032"/>
            </a:avLst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C530BB3-C5DD-46D7-ACD0-9C4694733670}"/>
              </a:ext>
            </a:extLst>
          </p:cNvPr>
          <p:cNvSpPr/>
          <p:nvPr/>
        </p:nvSpPr>
        <p:spPr>
          <a:xfrm>
            <a:off x="1662664" y="1583544"/>
            <a:ext cx="665416" cy="532700"/>
          </a:xfrm>
          <a:prstGeom prst="roundRect">
            <a:avLst>
              <a:gd name="adj" fmla="val 1239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198413-CE16-41DD-91AC-DCE9E17C8650}"/>
              </a:ext>
            </a:extLst>
          </p:cNvPr>
          <p:cNvCxnSpPr/>
          <p:nvPr/>
        </p:nvCxnSpPr>
        <p:spPr>
          <a:xfrm>
            <a:off x="2167329" y="2025672"/>
            <a:ext cx="3894551" cy="0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itle 3">
            <a:extLst>
              <a:ext uri="{FF2B5EF4-FFF2-40B4-BE49-F238E27FC236}">
                <a16:creationId xmlns:a16="http://schemas.microsoft.com/office/drawing/2014/main" id="{614EE124-C5EC-4C20-957D-18386015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1"/>
            <a:ext cx="8610600" cy="533399"/>
          </a:xfrm>
        </p:spPr>
        <p:txBody>
          <a:bodyPr/>
          <a:lstStyle/>
          <a:p>
            <a:r>
              <a:rPr lang="en-US" sz="2400" i="1" dirty="0"/>
              <a:t>XtendPoint</a:t>
            </a:r>
            <a:r>
              <a:rPr lang="en-US" sz="2400" dirty="0"/>
              <a:t> - Connectivity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715ADB80-04B5-490C-8E87-EA21156F9E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047" y="1123950"/>
            <a:ext cx="8593290" cy="1993548"/>
          </a:xfrm>
        </p:spPr>
        <p:txBody>
          <a:bodyPr/>
          <a:lstStyle/>
          <a:p>
            <a:r>
              <a:rPr lang="en-US" dirty="0"/>
              <a:t>Point-to-Point Extension</a:t>
            </a:r>
          </a:p>
          <a:p>
            <a:endParaRPr lang="en-US" dirty="0"/>
          </a:p>
          <a:p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Networked Operation</a:t>
            </a:r>
          </a:p>
        </p:txBody>
      </p:sp>
      <p:pic>
        <p:nvPicPr>
          <p:cNvPr id="9" name="PC" descr="C:\Users\jhenkel\Documents\Products\ZIO\Presentations\elements\desktop pc.png">
            <a:extLst>
              <a:ext uri="{FF2B5EF4-FFF2-40B4-BE49-F238E27FC236}">
                <a16:creationId xmlns:a16="http://schemas.microsoft.com/office/drawing/2014/main" id="{C7CBB41E-28C0-48E8-9DBB-DE60F4C10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2166" y="1630973"/>
            <a:ext cx="216973" cy="4214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16801B-0F71-4D2D-A37B-F040A860A9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0304" y="1996655"/>
            <a:ext cx="296449" cy="572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AA1F61-8C3A-4D27-BB5B-B397B8C1EC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9480" y="1996655"/>
            <a:ext cx="296449" cy="5725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5BF87C0-7934-4EBF-BB38-BD30CEA27401}"/>
              </a:ext>
            </a:extLst>
          </p:cNvPr>
          <p:cNvGrpSpPr/>
          <p:nvPr/>
        </p:nvGrpSpPr>
        <p:grpSpPr>
          <a:xfrm>
            <a:off x="5345670" y="1543050"/>
            <a:ext cx="2350530" cy="368322"/>
            <a:chOff x="5045271" y="1247674"/>
            <a:chExt cx="2350530" cy="36832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3B53D3-60F6-476B-A4B5-343D22A8EB9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45271" y="1247674"/>
              <a:ext cx="555429" cy="368322"/>
              <a:chOff x="1264523" y="2215660"/>
              <a:chExt cx="685800" cy="454777"/>
            </a:xfrm>
          </p:grpSpPr>
          <p:pic>
            <p:nvPicPr>
              <p:cNvPr id="23" name="Multiview" descr="C:\Users\jhenkel\Documents\Products\ZIO\Presentations\elements\desktop display 04-multiview.png">
                <a:extLst>
                  <a:ext uri="{FF2B5EF4-FFF2-40B4-BE49-F238E27FC236}">
                    <a16:creationId xmlns:a16="http://schemas.microsoft.com/office/drawing/2014/main" id="{90B338FA-2CAC-48A4-B015-073A64E077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295400" y="2589754"/>
                <a:ext cx="644875" cy="80683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965960FA-EC35-4376-AB80-4834FD270F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64523" y="2215660"/>
                <a:ext cx="685800" cy="384048"/>
              </a:xfrm>
              <a:prstGeom prst="roundRect">
                <a:avLst>
                  <a:gd name="adj" fmla="val 7456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2A22C61-7C67-439B-94A5-E4286CD223F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43638" y="1247674"/>
              <a:ext cx="555429" cy="368322"/>
              <a:chOff x="1264523" y="2215660"/>
              <a:chExt cx="685800" cy="454777"/>
            </a:xfrm>
          </p:grpSpPr>
          <p:pic>
            <p:nvPicPr>
              <p:cNvPr id="21" name="Multiview" descr="C:\Users\jhenkel\Documents\Products\ZIO\Presentations\elements\desktop display 04-multiview.png">
                <a:extLst>
                  <a:ext uri="{FF2B5EF4-FFF2-40B4-BE49-F238E27FC236}">
                    <a16:creationId xmlns:a16="http://schemas.microsoft.com/office/drawing/2014/main" id="{9B5EAE89-4E14-452A-8EDA-8790011A1F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295400" y="2589754"/>
                <a:ext cx="644875" cy="80683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A185A05-4F1F-4199-B5ED-C707C43459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64523" y="2215660"/>
                <a:ext cx="685800" cy="384048"/>
              </a:xfrm>
              <a:prstGeom prst="roundRect">
                <a:avLst>
                  <a:gd name="adj" fmla="val 7456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D61A3FC-F55C-41B6-87D0-9E9589EF329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42005" y="1247674"/>
              <a:ext cx="555429" cy="368322"/>
              <a:chOff x="1264523" y="2215660"/>
              <a:chExt cx="685800" cy="454777"/>
            </a:xfrm>
          </p:grpSpPr>
          <p:pic>
            <p:nvPicPr>
              <p:cNvPr id="19" name="Multiview" descr="C:\Users\jhenkel\Documents\Products\ZIO\Presentations\elements\desktop display 04-multiview.png">
                <a:extLst>
                  <a:ext uri="{FF2B5EF4-FFF2-40B4-BE49-F238E27FC236}">
                    <a16:creationId xmlns:a16="http://schemas.microsoft.com/office/drawing/2014/main" id="{F20297EF-4E47-48E5-B0AD-E597F171A8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295400" y="2589754"/>
                <a:ext cx="644875" cy="80683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D8CC385-6DD6-402C-A209-1F175EF076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64523" y="2215660"/>
                <a:ext cx="685800" cy="384048"/>
              </a:xfrm>
              <a:prstGeom prst="roundRect">
                <a:avLst>
                  <a:gd name="adj" fmla="val 7456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C1F1B9E-D678-4DF1-B1E2-D35D7196C6D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40372" y="1247674"/>
              <a:ext cx="555429" cy="368322"/>
              <a:chOff x="6570611" y="2190750"/>
              <a:chExt cx="610362" cy="404749"/>
            </a:xfrm>
          </p:grpSpPr>
          <p:pic>
            <p:nvPicPr>
              <p:cNvPr id="17" name="Multiview" descr="C:\Users\jhenkel\Documents\Products\ZIO\Presentations\elements\desktop display 04-multiview.png">
                <a:extLst>
                  <a:ext uri="{FF2B5EF4-FFF2-40B4-BE49-F238E27FC236}">
                    <a16:creationId xmlns:a16="http://schemas.microsoft.com/office/drawing/2014/main" id="{BC18E1C3-6693-4DAE-91BC-B3918133F8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598092" y="2523692"/>
                <a:ext cx="573939" cy="71807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4E994CC4-76EC-430D-8ED4-35AEE88FF4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70611" y="2190750"/>
                <a:ext cx="610362" cy="341801"/>
              </a:xfrm>
              <a:prstGeom prst="roundRect">
                <a:avLst>
                  <a:gd name="adj" fmla="val 7456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DD2B4A5-0155-423B-BC0B-99A908A1AF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669" y="1987572"/>
            <a:ext cx="599411" cy="12184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4AFFB5C-04E4-4AA6-B3D4-4B6B4531D4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6636" y="2867281"/>
            <a:ext cx="296449" cy="5725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3A92301-B1D9-4912-ABCC-78DBF9E68779}"/>
              </a:ext>
            </a:extLst>
          </p:cNvPr>
          <p:cNvGrpSpPr/>
          <p:nvPr/>
        </p:nvGrpSpPr>
        <p:grpSpPr>
          <a:xfrm>
            <a:off x="5940756" y="2434148"/>
            <a:ext cx="1153796" cy="368322"/>
            <a:chOff x="5117070" y="2272080"/>
            <a:chExt cx="1153796" cy="36832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CB38871-79D4-4348-A79E-1645DAFE92B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117070" y="2272080"/>
              <a:ext cx="555429" cy="368322"/>
              <a:chOff x="1264523" y="2215660"/>
              <a:chExt cx="685800" cy="454777"/>
            </a:xfrm>
          </p:grpSpPr>
          <p:pic>
            <p:nvPicPr>
              <p:cNvPr id="32" name="Multiview" descr="C:\Users\jhenkel\Documents\Products\ZIO\Presentations\elements\desktop display 04-multiview.png">
                <a:extLst>
                  <a:ext uri="{FF2B5EF4-FFF2-40B4-BE49-F238E27FC236}">
                    <a16:creationId xmlns:a16="http://schemas.microsoft.com/office/drawing/2014/main" id="{9141BC40-C3B2-4FB2-9FAE-878885EDAB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295400" y="2589754"/>
                <a:ext cx="644875" cy="80683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66FC1828-91C1-4A02-846C-2BAA6BF690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64523" y="2215660"/>
                <a:ext cx="685800" cy="384048"/>
              </a:xfrm>
              <a:prstGeom prst="roundRect">
                <a:avLst>
                  <a:gd name="adj" fmla="val 7456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69B6F56-12ED-4E98-9250-E8337F8D498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715437" y="2272080"/>
              <a:ext cx="555429" cy="368322"/>
              <a:chOff x="1264523" y="2215660"/>
              <a:chExt cx="685800" cy="454777"/>
            </a:xfrm>
          </p:grpSpPr>
          <p:pic>
            <p:nvPicPr>
              <p:cNvPr id="30" name="Multiview" descr="C:\Users\jhenkel\Documents\Products\ZIO\Presentations\elements\desktop display 04-multiview.png">
                <a:extLst>
                  <a:ext uri="{FF2B5EF4-FFF2-40B4-BE49-F238E27FC236}">
                    <a16:creationId xmlns:a16="http://schemas.microsoft.com/office/drawing/2014/main" id="{1EA8A646-BF08-4BE0-AB34-836E382E50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295400" y="2589754"/>
                <a:ext cx="644875" cy="80683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42836904-40D0-4314-B1BB-637A93F754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64523" y="2215660"/>
                <a:ext cx="685800" cy="384048"/>
              </a:xfrm>
              <a:prstGeom prst="roundRect">
                <a:avLst>
                  <a:gd name="adj" fmla="val 7456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ED66349A-139B-4631-9C7D-58FE00363B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7825" y="2858198"/>
            <a:ext cx="599411" cy="12184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4C77FC1-56C2-4985-9638-767A1A9DA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6636" y="3559905"/>
            <a:ext cx="296449" cy="57259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6DE933B9-EBBD-48F5-B328-F0EAE2AB7519}"/>
              </a:ext>
            </a:extLst>
          </p:cNvPr>
          <p:cNvGrpSpPr/>
          <p:nvPr/>
        </p:nvGrpSpPr>
        <p:grpSpPr>
          <a:xfrm>
            <a:off x="5643217" y="3126772"/>
            <a:ext cx="1752163" cy="368322"/>
            <a:chOff x="5117070" y="2995980"/>
            <a:chExt cx="1752163" cy="36832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B7658A4-0F24-4B74-9E13-61F422DBFBC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117070" y="2995980"/>
              <a:ext cx="555429" cy="368322"/>
              <a:chOff x="1264523" y="2215660"/>
              <a:chExt cx="685800" cy="454777"/>
            </a:xfrm>
          </p:grpSpPr>
          <p:pic>
            <p:nvPicPr>
              <p:cNvPr id="44" name="Multiview" descr="C:\Users\jhenkel\Documents\Products\ZIO\Presentations\elements\desktop display 04-multiview.png">
                <a:extLst>
                  <a:ext uri="{FF2B5EF4-FFF2-40B4-BE49-F238E27FC236}">
                    <a16:creationId xmlns:a16="http://schemas.microsoft.com/office/drawing/2014/main" id="{02AD95BA-2F26-4DBD-AD29-7F28FC8550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295400" y="2589754"/>
                <a:ext cx="644875" cy="80683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6161E5B5-DDFF-47B0-847B-60737A7549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64523" y="2215660"/>
                <a:ext cx="685800" cy="384048"/>
              </a:xfrm>
              <a:prstGeom prst="roundRect">
                <a:avLst>
                  <a:gd name="adj" fmla="val 7456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EC533BB-455C-45AF-A2B9-6535CF46A2F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715437" y="2995980"/>
              <a:ext cx="555429" cy="368322"/>
              <a:chOff x="1264523" y="2215660"/>
              <a:chExt cx="685800" cy="454777"/>
            </a:xfrm>
          </p:grpSpPr>
          <p:pic>
            <p:nvPicPr>
              <p:cNvPr id="42" name="Multiview" descr="C:\Users\jhenkel\Documents\Products\ZIO\Presentations\elements\desktop display 04-multiview.png">
                <a:extLst>
                  <a:ext uri="{FF2B5EF4-FFF2-40B4-BE49-F238E27FC236}">
                    <a16:creationId xmlns:a16="http://schemas.microsoft.com/office/drawing/2014/main" id="{D5E00503-E428-43B2-A0E1-C3E58C2662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295400" y="2589754"/>
                <a:ext cx="644875" cy="80683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034606B-62C3-457D-BD9A-C2DB924059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64523" y="2215660"/>
                <a:ext cx="685800" cy="384048"/>
              </a:xfrm>
              <a:prstGeom prst="roundRect">
                <a:avLst>
                  <a:gd name="adj" fmla="val 7456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C4FB64F-590D-4716-9C8C-E1CF1DC8F34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313804" y="2995980"/>
              <a:ext cx="555429" cy="368322"/>
              <a:chOff x="1264523" y="2215660"/>
              <a:chExt cx="685800" cy="454777"/>
            </a:xfrm>
          </p:grpSpPr>
          <p:pic>
            <p:nvPicPr>
              <p:cNvPr id="40" name="Multiview" descr="C:\Users\jhenkel\Documents\Products\ZIO\Presentations\elements\desktop display 04-multiview.png">
                <a:extLst>
                  <a:ext uri="{FF2B5EF4-FFF2-40B4-BE49-F238E27FC236}">
                    <a16:creationId xmlns:a16="http://schemas.microsoft.com/office/drawing/2014/main" id="{D12CFC86-7BFD-4A54-9090-125DA1677F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295400" y="2589754"/>
                <a:ext cx="644875" cy="80683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B7EDFB67-EB4D-4962-BE72-7EB4A259FF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64523" y="2215660"/>
                <a:ext cx="685800" cy="384048"/>
              </a:xfrm>
              <a:prstGeom prst="roundRect">
                <a:avLst>
                  <a:gd name="adj" fmla="val 7456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2BD12482-7669-46B6-8710-C3B95C9F92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7825" y="3550822"/>
            <a:ext cx="599411" cy="12184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00E12B5-C7FF-41E2-82C6-BB11E53E07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6636" y="4249685"/>
            <a:ext cx="296449" cy="57259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54502984-FD14-4707-B115-1E2349B5CB5B}"/>
              </a:ext>
            </a:extLst>
          </p:cNvPr>
          <p:cNvGrpSpPr>
            <a:grpSpLocks noChangeAspect="1"/>
          </p:cNvGrpSpPr>
          <p:nvPr/>
        </p:nvGrpSpPr>
        <p:grpSpPr>
          <a:xfrm>
            <a:off x="6245556" y="3816552"/>
            <a:ext cx="555429" cy="368322"/>
            <a:chOff x="1264523" y="2215660"/>
            <a:chExt cx="685800" cy="454777"/>
          </a:xfrm>
        </p:grpSpPr>
        <p:pic>
          <p:nvPicPr>
            <p:cNvPr id="49" name="Multiview" descr="C:\Users\jhenkel\Documents\Products\ZIO\Presentations\elements\desktop display 04-multiview.png">
              <a:extLst>
                <a:ext uri="{FF2B5EF4-FFF2-40B4-BE49-F238E27FC236}">
                  <a16:creationId xmlns:a16="http://schemas.microsoft.com/office/drawing/2014/main" id="{4C0A71E6-F28B-4036-8EE6-02E5BC2081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95400" y="2589754"/>
              <a:ext cx="644875" cy="80683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89398EC5-7423-4251-8835-57DA58DCA8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64523" y="2215660"/>
              <a:ext cx="685800" cy="384048"/>
            </a:xfrm>
            <a:prstGeom prst="roundRect">
              <a:avLst>
                <a:gd name="adj" fmla="val 7456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1DAF2B4C-CF38-47AD-B187-12CCB2D6FF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7825" y="4240602"/>
            <a:ext cx="599411" cy="12184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5DB3546-D75D-4E48-AF95-C8B61233C5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6636" y="4935485"/>
            <a:ext cx="296449" cy="57259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08E990DA-6134-4E42-B556-758946C6AA69}"/>
              </a:ext>
            </a:extLst>
          </p:cNvPr>
          <p:cNvGrpSpPr/>
          <p:nvPr/>
        </p:nvGrpSpPr>
        <p:grpSpPr>
          <a:xfrm>
            <a:off x="5342826" y="4502352"/>
            <a:ext cx="2350530" cy="368322"/>
            <a:chOff x="5045271" y="1247674"/>
            <a:chExt cx="2350530" cy="368322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A9F4D1D5-7790-446B-AC2D-D366B0479E2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45271" y="1247674"/>
              <a:ext cx="555429" cy="368322"/>
              <a:chOff x="1264523" y="2215660"/>
              <a:chExt cx="685800" cy="454777"/>
            </a:xfrm>
          </p:grpSpPr>
          <p:pic>
            <p:nvPicPr>
              <p:cNvPr id="64" name="Multiview" descr="C:\Users\jhenkel\Documents\Products\ZIO\Presentations\elements\desktop display 04-multiview.png">
                <a:extLst>
                  <a:ext uri="{FF2B5EF4-FFF2-40B4-BE49-F238E27FC236}">
                    <a16:creationId xmlns:a16="http://schemas.microsoft.com/office/drawing/2014/main" id="{4A4806A6-7DA1-4BB9-8549-F55CF7A40B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295400" y="2589754"/>
                <a:ext cx="644875" cy="80683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C5BAA0DA-61D1-4A27-A612-9849B25D5F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64523" y="2215660"/>
                <a:ext cx="685800" cy="384048"/>
              </a:xfrm>
              <a:prstGeom prst="roundRect">
                <a:avLst>
                  <a:gd name="adj" fmla="val 7456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6AFF839-ED48-40F8-A828-04004D9620C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43638" y="1247674"/>
              <a:ext cx="555429" cy="368322"/>
              <a:chOff x="1264523" y="2215660"/>
              <a:chExt cx="685800" cy="454777"/>
            </a:xfrm>
          </p:grpSpPr>
          <p:pic>
            <p:nvPicPr>
              <p:cNvPr id="62" name="Multiview" descr="C:\Users\jhenkel\Documents\Products\ZIO\Presentations\elements\desktop display 04-multiview.png">
                <a:extLst>
                  <a:ext uri="{FF2B5EF4-FFF2-40B4-BE49-F238E27FC236}">
                    <a16:creationId xmlns:a16="http://schemas.microsoft.com/office/drawing/2014/main" id="{DDCBF12E-BA61-45D1-B919-D0707B956E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295400" y="2589754"/>
                <a:ext cx="644875" cy="80683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872D24B2-AC0E-4047-9C4D-03D29FA9F2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64523" y="2215660"/>
                <a:ext cx="685800" cy="384048"/>
              </a:xfrm>
              <a:prstGeom prst="roundRect">
                <a:avLst>
                  <a:gd name="adj" fmla="val 7456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04CEB36-1736-4D94-9F70-4A2F0150763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42005" y="1247674"/>
              <a:ext cx="555429" cy="368322"/>
              <a:chOff x="1264523" y="2215660"/>
              <a:chExt cx="685800" cy="454777"/>
            </a:xfrm>
          </p:grpSpPr>
          <p:pic>
            <p:nvPicPr>
              <p:cNvPr id="60" name="Multiview" descr="C:\Users\jhenkel\Documents\Products\ZIO\Presentations\elements\desktop display 04-multiview.png">
                <a:extLst>
                  <a:ext uri="{FF2B5EF4-FFF2-40B4-BE49-F238E27FC236}">
                    <a16:creationId xmlns:a16="http://schemas.microsoft.com/office/drawing/2014/main" id="{8361938B-A6DE-4856-A57F-6DDA784D41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295400" y="2589754"/>
                <a:ext cx="644875" cy="80683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13DE67B2-FE66-4278-AB6D-9A33C04AB7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64523" y="2215660"/>
                <a:ext cx="685800" cy="384048"/>
              </a:xfrm>
              <a:prstGeom prst="roundRect">
                <a:avLst>
                  <a:gd name="adj" fmla="val 7456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B971C9A-F79F-430A-8B38-9DF62E42727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40372" y="1247674"/>
              <a:ext cx="555429" cy="368322"/>
              <a:chOff x="6570611" y="2190750"/>
              <a:chExt cx="610362" cy="404749"/>
            </a:xfrm>
          </p:grpSpPr>
          <p:pic>
            <p:nvPicPr>
              <p:cNvPr id="58" name="Multiview" descr="C:\Users\jhenkel\Documents\Products\ZIO\Presentations\elements\desktop display 04-multiview.png">
                <a:extLst>
                  <a:ext uri="{FF2B5EF4-FFF2-40B4-BE49-F238E27FC236}">
                    <a16:creationId xmlns:a16="http://schemas.microsoft.com/office/drawing/2014/main" id="{B097C72A-33D9-45EC-98A3-7CD53C23EB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598092" y="2523692"/>
                <a:ext cx="573939" cy="71807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8784B3EE-71D0-4817-B695-BC2C7817672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70611" y="2190750"/>
                <a:ext cx="610362" cy="341801"/>
              </a:xfrm>
              <a:prstGeom prst="roundRect">
                <a:avLst>
                  <a:gd name="adj" fmla="val 7456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11C38539-13C2-443A-8BDC-65ED012F69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7825" y="4926402"/>
            <a:ext cx="599411" cy="121848"/>
          </a:xfrm>
          <a:prstGeom prst="rect">
            <a:avLst/>
          </a:prstGeom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BC7EDA-F4F5-4690-9F79-F06E4F325AF6}"/>
              </a:ext>
            </a:extLst>
          </p:cNvPr>
          <p:cNvSpPr/>
          <p:nvPr/>
        </p:nvSpPr>
        <p:spPr>
          <a:xfrm>
            <a:off x="1662664" y="2762250"/>
            <a:ext cx="665416" cy="532700"/>
          </a:xfrm>
          <a:prstGeom prst="roundRect">
            <a:avLst>
              <a:gd name="adj" fmla="val 1239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C" descr="C:\Users\jhenkel\Documents\Products\ZIO\Presentations\elements\desktop pc.png">
            <a:extLst>
              <a:ext uri="{FF2B5EF4-FFF2-40B4-BE49-F238E27FC236}">
                <a16:creationId xmlns:a16="http://schemas.microsoft.com/office/drawing/2014/main" id="{61EC1B30-F914-4F8A-8EE9-3086AAE1C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2166" y="2809679"/>
            <a:ext cx="216973" cy="4214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DA590CA6-F0F0-45E0-B184-FB60F4EE55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0304" y="3175361"/>
            <a:ext cx="296449" cy="57259"/>
          </a:xfrm>
          <a:prstGeom prst="rect">
            <a:avLst/>
          </a:prstGeom>
        </p:spPr>
      </p:pic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4D57BAD8-1563-44A1-9E82-95E061EF3F83}"/>
              </a:ext>
            </a:extLst>
          </p:cNvPr>
          <p:cNvSpPr/>
          <p:nvPr/>
        </p:nvSpPr>
        <p:spPr>
          <a:xfrm>
            <a:off x="1662664" y="3371150"/>
            <a:ext cx="665416" cy="532700"/>
          </a:xfrm>
          <a:prstGeom prst="roundRect">
            <a:avLst>
              <a:gd name="adj" fmla="val 1239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C" descr="C:\Users\jhenkel\Documents\Products\ZIO\Presentations\elements\desktop pc.png">
            <a:extLst>
              <a:ext uri="{FF2B5EF4-FFF2-40B4-BE49-F238E27FC236}">
                <a16:creationId xmlns:a16="http://schemas.microsoft.com/office/drawing/2014/main" id="{BF60922F-8331-4162-B8CB-63B232C7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2166" y="3418579"/>
            <a:ext cx="216973" cy="4214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99B35CAA-160C-45B9-B140-0D0F3CE9B8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0304" y="3784261"/>
            <a:ext cx="296449" cy="57259"/>
          </a:xfrm>
          <a:prstGeom prst="rect">
            <a:avLst/>
          </a:prstGeom>
        </p:spPr>
      </p:pic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7F14A7C4-B712-423A-8AD2-F650E0386685}"/>
              </a:ext>
            </a:extLst>
          </p:cNvPr>
          <p:cNvSpPr/>
          <p:nvPr/>
        </p:nvSpPr>
        <p:spPr>
          <a:xfrm>
            <a:off x="1662664" y="4299898"/>
            <a:ext cx="665416" cy="532700"/>
          </a:xfrm>
          <a:prstGeom prst="roundRect">
            <a:avLst>
              <a:gd name="adj" fmla="val 1239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C" descr="C:\Users\jhenkel\Documents\Products\ZIO\Presentations\elements\desktop pc.png">
            <a:extLst>
              <a:ext uri="{FF2B5EF4-FFF2-40B4-BE49-F238E27FC236}">
                <a16:creationId xmlns:a16="http://schemas.microsoft.com/office/drawing/2014/main" id="{501D92DB-1911-47F0-84B5-9823EF305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2166" y="4347327"/>
            <a:ext cx="216973" cy="4214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37FF3DC-2D69-467D-9C82-D4536D36B9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0304" y="4713009"/>
            <a:ext cx="296449" cy="57259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3A143545-C71F-41AC-A46D-46CA0747D780}"/>
              </a:ext>
            </a:extLst>
          </p:cNvPr>
          <p:cNvSpPr txBox="1"/>
          <p:nvPr/>
        </p:nvSpPr>
        <p:spPr>
          <a:xfrm>
            <a:off x="1876988" y="3929002"/>
            <a:ext cx="516488" cy="409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ts val="8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 </a:t>
            </a:r>
          </a:p>
          <a:p>
            <a:pPr marL="285750" indent="-285750">
              <a:lnSpc>
                <a:spcPts val="8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 </a:t>
            </a:r>
          </a:p>
          <a:p>
            <a:pPr marL="285750" indent="-285750">
              <a:lnSpc>
                <a:spcPts val="8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 </a:t>
            </a:r>
          </a:p>
        </p:txBody>
      </p: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983D5B56-DD35-4635-BD3F-527E5F41C95F}"/>
              </a:ext>
            </a:extLst>
          </p:cNvPr>
          <p:cNvCxnSpPr>
            <a:cxnSpLocks/>
          </p:cNvCxnSpPr>
          <p:nvPr/>
        </p:nvCxnSpPr>
        <p:spPr>
          <a:xfrm flipV="1">
            <a:off x="2324669" y="3790950"/>
            <a:ext cx="1280544" cy="953922"/>
          </a:xfrm>
          <a:prstGeom prst="bentConnector3">
            <a:avLst>
              <a:gd name="adj1" fmla="val 24421"/>
            </a:avLst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or: Elbow 77">
            <a:extLst>
              <a:ext uri="{FF2B5EF4-FFF2-40B4-BE49-F238E27FC236}">
                <a16:creationId xmlns:a16="http://schemas.microsoft.com/office/drawing/2014/main" id="{1CE54B7A-9465-4E04-9637-0B955C4D2AFA}"/>
              </a:ext>
            </a:extLst>
          </p:cNvPr>
          <p:cNvCxnSpPr>
            <a:cxnSpLocks/>
            <a:stCxn id="26" idx="1"/>
          </p:cNvCxnSpPr>
          <p:nvPr/>
        </p:nvCxnSpPr>
        <p:spPr>
          <a:xfrm rot="10800000" flipV="1">
            <a:off x="4143376" y="2895910"/>
            <a:ext cx="1763261" cy="795027"/>
          </a:xfrm>
          <a:prstGeom prst="bentConnector3">
            <a:avLst>
              <a:gd name="adj1" fmla="val 45356"/>
            </a:avLst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BEA27785-F41F-4701-A919-47D95CEB697A}"/>
              </a:ext>
            </a:extLst>
          </p:cNvPr>
          <p:cNvCxnSpPr>
            <a:cxnSpLocks/>
            <a:stCxn id="35" idx="1"/>
          </p:cNvCxnSpPr>
          <p:nvPr/>
        </p:nvCxnSpPr>
        <p:spPr>
          <a:xfrm rot="10800000" flipV="1">
            <a:off x="4171950" y="3588535"/>
            <a:ext cx="1734686" cy="154790"/>
          </a:xfrm>
          <a:prstGeom prst="bentConnector3">
            <a:avLst>
              <a:gd name="adj1" fmla="val 39772"/>
            </a:avLst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5DDC8932-2F63-47E1-98A3-89044D53B597}"/>
              </a:ext>
            </a:extLst>
          </p:cNvPr>
          <p:cNvCxnSpPr>
            <a:cxnSpLocks/>
            <a:stCxn id="47" idx="1"/>
          </p:cNvCxnSpPr>
          <p:nvPr/>
        </p:nvCxnSpPr>
        <p:spPr>
          <a:xfrm rot="10800000">
            <a:off x="4176714" y="3790951"/>
            <a:ext cx="1729923" cy="487365"/>
          </a:xfrm>
          <a:prstGeom prst="bentConnector3">
            <a:avLst>
              <a:gd name="adj1" fmla="val 40138"/>
            </a:avLst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0208E7CE-9013-461F-B335-DB72BE38659A}"/>
              </a:ext>
            </a:extLst>
          </p:cNvPr>
          <p:cNvCxnSpPr>
            <a:cxnSpLocks/>
            <a:stCxn id="52" idx="1"/>
          </p:cNvCxnSpPr>
          <p:nvPr/>
        </p:nvCxnSpPr>
        <p:spPr>
          <a:xfrm rot="10800000">
            <a:off x="4157664" y="3838575"/>
            <a:ext cx="1748973" cy="1125540"/>
          </a:xfrm>
          <a:prstGeom prst="bentConnector3">
            <a:avLst>
              <a:gd name="adj1" fmla="val 45708"/>
            </a:avLst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4" descr="cloud%20icon%20png">
            <a:extLst>
              <a:ext uri="{FF2B5EF4-FFF2-40B4-BE49-F238E27FC236}">
                <a16:creationId xmlns:a16="http://schemas.microsoft.com/office/drawing/2014/main" id="{CE080C8E-F16F-4555-9415-CCB6A8600A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69" b="20579"/>
          <a:stretch/>
        </p:blipFill>
        <p:spPr bwMode="auto">
          <a:xfrm>
            <a:off x="3593698" y="3530111"/>
            <a:ext cx="601704" cy="35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A87A91C8-98EE-496E-BCEB-C03495B9DC22}"/>
              </a:ext>
            </a:extLst>
          </p:cNvPr>
          <p:cNvSpPr txBox="1"/>
          <p:nvPr/>
        </p:nvSpPr>
        <p:spPr>
          <a:xfrm>
            <a:off x="3650943" y="3614204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6F15C6E-443C-4F1E-8371-07C061B8BF65}"/>
              </a:ext>
            </a:extLst>
          </p:cNvPr>
          <p:cNvSpPr txBox="1"/>
          <p:nvPr/>
        </p:nvSpPr>
        <p:spPr>
          <a:xfrm>
            <a:off x="2247900" y="723840"/>
            <a:ext cx="5086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Standalone and Networked Connectivity</a:t>
            </a:r>
          </a:p>
        </p:txBody>
      </p:sp>
      <p:cxnSp>
        <p:nvCxnSpPr>
          <p:cNvPr id="85" name="Connector: Elbow 84">
            <a:extLst>
              <a:ext uri="{FF2B5EF4-FFF2-40B4-BE49-F238E27FC236}">
                <a16:creationId xmlns:a16="http://schemas.microsoft.com/office/drawing/2014/main" id="{BC079B46-F0E3-4E73-B560-0FC7633307A6}"/>
              </a:ext>
            </a:extLst>
          </p:cNvPr>
          <p:cNvCxnSpPr>
            <a:cxnSpLocks/>
          </p:cNvCxnSpPr>
          <p:nvPr/>
        </p:nvCxnSpPr>
        <p:spPr>
          <a:xfrm flipV="1">
            <a:off x="2324669" y="3739203"/>
            <a:ext cx="1289073" cy="73072"/>
          </a:xfrm>
          <a:prstGeom prst="bentConnector3">
            <a:avLst>
              <a:gd name="adj1" fmla="val 16121"/>
            </a:avLst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85">
            <a:extLst>
              <a:ext uri="{FF2B5EF4-FFF2-40B4-BE49-F238E27FC236}">
                <a16:creationId xmlns:a16="http://schemas.microsoft.com/office/drawing/2014/main" id="{5F7AEC80-4B24-4087-9DAB-3CC1D358F2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3428" y="1935139"/>
            <a:ext cx="330200" cy="381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7BC17C3A-C623-4F0E-A98B-4B0DE2E38A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235" y="3117498"/>
            <a:ext cx="330200" cy="3810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4D410846-4DBC-438F-87A8-2A767F8BDB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268" y="3721931"/>
            <a:ext cx="330200" cy="3810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398B3EB8-BDA1-4B81-9F54-3AE52918BB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234" y="4650679"/>
            <a:ext cx="330201" cy="38101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32E7F48C-671A-4923-A166-C8DA0F40DE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8209" y="2072319"/>
            <a:ext cx="330200" cy="3810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E52D674C-C3E7-4C55-853E-89E9B29395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636" y="2944864"/>
            <a:ext cx="330200" cy="3810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E775CCDC-A4EC-4E61-A476-FA810877C1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0" y="3638550"/>
            <a:ext cx="330200" cy="3810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A9015993-5CB9-484F-A764-CBC3E72078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0" y="4333184"/>
            <a:ext cx="330200" cy="3810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79FD4B36-C5BE-46E9-AE3B-9B2B4187C4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1881" y="5019674"/>
            <a:ext cx="330200" cy="3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43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0" grpId="0" animBg="1"/>
      <p:bldP spid="73" grpId="0" animBg="1"/>
      <p:bldP spid="76" grpId="0"/>
      <p:bldP spid="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286689D4-48E9-4C56-8B2B-C3B615C0EC0C}"/>
              </a:ext>
            </a:extLst>
          </p:cNvPr>
          <p:cNvCxnSpPr>
            <a:cxnSpLocks/>
          </p:cNvCxnSpPr>
          <p:nvPr/>
        </p:nvCxnSpPr>
        <p:spPr>
          <a:xfrm>
            <a:off x="2286209" y="2794330"/>
            <a:ext cx="1286539" cy="207334"/>
          </a:xfrm>
          <a:prstGeom prst="bentConnector3">
            <a:avLst>
              <a:gd name="adj1" fmla="val 16529"/>
            </a:avLst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7B973A9D-4AD0-4BDF-A23F-E986406EF7A5}"/>
              </a:ext>
            </a:extLst>
          </p:cNvPr>
          <p:cNvCxnSpPr>
            <a:cxnSpLocks/>
          </p:cNvCxnSpPr>
          <p:nvPr/>
        </p:nvCxnSpPr>
        <p:spPr>
          <a:xfrm flipV="1">
            <a:off x="2276885" y="3054765"/>
            <a:ext cx="1286539" cy="462516"/>
          </a:xfrm>
          <a:prstGeom prst="bentConnector3">
            <a:avLst>
              <a:gd name="adj1" fmla="val 16529"/>
            </a:avLst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5ED60933-87F5-4AC6-99E5-0868C2DE0574}"/>
              </a:ext>
            </a:extLst>
          </p:cNvPr>
          <p:cNvCxnSpPr>
            <a:cxnSpLocks/>
          </p:cNvCxnSpPr>
          <p:nvPr/>
        </p:nvCxnSpPr>
        <p:spPr>
          <a:xfrm>
            <a:off x="2272031" y="2068974"/>
            <a:ext cx="1314893" cy="883830"/>
          </a:xfrm>
          <a:prstGeom prst="bentConnector3">
            <a:avLst>
              <a:gd name="adj1" fmla="val 23720"/>
            </a:avLst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CF26FE5A-8A34-411C-9501-112000FEE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1"/>
            <a:ext cx="8610600" cy="533399"/>
          </a:xfrm>
        </p:spPr>
        <p:txBody>
          <a:bodyPr/>
          <a:lstStyle/>
          <a:p>
            <a:r>
              <a:rPr lang="en-US" sz="2400" i="1" dirty="0"/>
              <a:t>XtendPoint</a:t>
            </a:r>
            <a:r>
              <a:rPr lang="en-US" sz="2400" dirty="0"/>
              <a:t> – </a:t>
            </a:r>
            <a:r>
              <a:rPr lang="en-US" sz="2350" dirty="0"/>
              <a:t>Multi-Computer Control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66C595-87D3-4065-ABCD-21E3AD21F736}"/>
              </a:ext>
            </a:extLst>
          </p:cNvPr>
          <p:cNvSpPr txBox="1"/>
          <p:nvPr/>
        </p:nvSpPr>
        <p:spPr>
          <a:xfrm>
            <a:off x="1223698" y="1247544"/>
            <a:ext cx="17427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XtendPoint Transmitter</a:t>
            </a:r>
          </a:p>
        </p:txBody>
      </p:sp>
      <p:pic>
        <p:nvPicPr>
          <p:cNvPr id="10" name="Multiview" descr="C:\Users\jhenkel\Documents\Products\ZIO\Presentations\elements\desktop display 04-multiview.png">
            <a:extLst>
              <a:ext uri="{FF2B5EF4-FFF2-40B4-BE49-F238E27FC236}">
                <a16:creationId xmlns:a16="http://schemas.microsoft.com/office/drawing/2014/main" id="{E91E6C8B-E950-429B-9D58-BAD2ED9278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22406" y="2147922"/>
            <a:ext cx="522284" cy="6534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152891B-39AC-4D03-A8A2-4282711CF92B}"/>
              </a:ext>
            </a:extLst>
          </p:cNvPr>
          <p:cNvSpPr>
            <a:spLocks noChangeAspect="1"/>
          </p:cNvSpPr>
          <p:nvPr/>
        </p:nvSpPr>
        <p:spPr>
          <a:xfrm>
            <a:off x="5279363" y="1826600"/>
            <a:ext cx="555429" cy="311039"/>
          </a:xfrm>
          <a:prstGeom prst="roundRect">
            <a:avLst>
              <a:gd name="adj" fmla="val 7456"/>
            </a:avLst>
          </a:prstGeom>
          <a:solidFill>
            <a:srgbClr val="AE4D4C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Multiview" descr="C:\Users\jhenkel\Documents\Products\ZIO\Presentations\elements\desktop display 04-multiview.png">
            <a:extLst>
              <a:ext uri="{FF2B5EF4-FFF2-40B4-BE49-F238E27FC236}">
                <a16:creationId xmlns:a16="http://schemas.microsoft.com/office/drawing/2014/main" id="{303D97E7-7E07-42F9-948A-EA2F24F72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7695" y="2148109"/>
            <a:ext cx="522284" cy="6534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5F3ADA2-3112-4BD0-B23D-4B2F4E1CC1BC}"/>
              </a:ext>
            </a:extLst>
          </p:cNvPr>
          <p:cNvSpPr>
            <a:spLocks noChangeAspect="1"/>
          </p:cNvSpPr>
          <p:nvPr/>
        </p:nvSpPr>
        <p:spPr>
          <a:xfrm>
            <a:off x="5881415" y="1842546"/>
            <a:ext cx="555429" cy="311039"/>
          </a:xfrm>
          <a:prstGeom prst="roundRect">
            <a:avLst>
              <a:gd name="adj" fmla="val 7456"/>
            </a:avLst>
          </a:prstGeom>
          <a:solidFill>
            <a:srgbClr val="65A167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Multiview" descr="C:\Users\jhenkel\Documents\Products\ZIO\Presentations\elements\desktop display 04-multiview.png">
            <a:extLst>
              <a:ext uri="{FF2B5EF4-FFF2-40B4-BE49-F238E27FC236}">
                <a16:creationId xmlns:a16="http://schemas.microsoft.com/office/drawing/2014/main" id="{1E868608-4C2A-431D-B6C7-E980FBC01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5593" y="2168726"/>
            <a:ext cx="522284" cy="6534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2871C1D-F29A-4FBE-87F6-3F683D5661B8}"/>
              </a:ext>
            </a:extLst>
          </p:cNvPr>
          <p:cNvSpPr>
            <a:spLocks noChangeAspect="1"/>
          </p:cNvSpPr>
          <p:nvPr/>
        </p:nvSpPr>
        <p:spPr>
          <a:xfrm>
            <a:off x="6483467" y="1849060"/>
            <a:ext cx="555429" cy="311039"/>
          </a:xfrm>
          <a:prstGeom prst="roundRect">
            <a:avLst>
              <a:gd name="adj" fmla="val 7456"/>
            </a:avLst>
          </a:prstGeom>
          <a:solidFill>
            <a:srgbClr val="5C9EB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Multiview" descr="C:\Users\jhenkel\Documents\Products\ZIO\Presentations\elements\desktop display 04-multiview.png">
            <a:extLst>
              <a:ext uri="{FF2B5EF4-FFF2-40B4-BE49-F238E27FC236}">
                <a16:creationId xmlns:a16="http://schemas.microsoft.com/office/drawing/2014/main" id="{94B0BD07-F60E-40CB-9C04-67215073BB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18283" y="2172181"/>
            <a:ext cx="522284" cy="6534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86B6568-8E27-4DBC-97EE-8B69DDA64BB1}"/>
              </a:ext>
            </a:extLst>
          </p:cNvPr>
          <p:cNvSpPr>
            <a:spLocks noChangeAspect="1"/>
          </p:cNvSpPr>
          <p:nvPr/>
        </p:nvSpPr>
        <p:spPr>
          <a:xfrm>
            <a:off x="7085138" y="1844462"/>
            <a:ext cx="555429" cy="311039"/>
          </a:xfrm>
          <a:prstGeom prst="roundRect">
            <a:avLst>
              <a:gd name="adj" fmla="val 7456"/>
            </a:avLst>
          </a:prstGeom>
          <a:solidFill>
            <a:srgbClr val="D19D33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338A993-B432-427B-9785-D5935E3222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1515" y="2294217"/>
            <a:ext cx="599411" cy="121848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E247ED3-FD92-41D1-89D3-A31BC99D9CB6}"/>
              </a:ext>
            </a:extLst>
          </p:cNvPr>
          <p:cNvSpPr/>
          <p:nvPr/>
        </p:nvSpPr>
        <p:spPr>
          <a:xfrm>
            <a:off x="5467746" y="1924570"/>
            <a:ext cx="2047164" cy="151187"/>
          </a:xfrm>
          <a:custGeom>
            <a:avLst/>
            <a:gdLst>
              <a:gd name="connsiteX0" fmla="*/ 0 w 2047164"/>
              <a:gd name="connsiteY0" fmla="*/ 89576 h 151187"/>
              <a:gd name="connsiteX1" fmla="*/ 457200 w 2047164"/>
              <a:gd name="connsiteY1" fmla="*/ 865 h 151187"/>
              <a:gd name="connsiteX2" fmla="*/ 955343 w 2047164"/>
              <a:gd name="connsiteY2" fmla="*/ 137343 h 151187"/>
              <a:gd name="connsiteX3" fmla="*/ 1514901 w 2047164"/>
              <a:gd name="connsiteY3" fmla="*/ 34985 h 151187"/>
              <a:gd name="connsiteX4" fmla="*/ 1849271 w 2047164"/>
              <a:gd name="connsiteY4" fmla="*/ 150991 h 151187"/>
              <a:gd name="connsiteX5" fmla="*/ 2047164 w 2047164"/>
              <a:gd name="connsiteY5" fmla="*/ 865 h 15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164" h="151187" extrusionOk="0">
                <a:moveTo>
                  <a:pt x="0" y="89576"/>
                </a:moveTo>
                <a:cubicBezTo>
                  <a:pt x="130388" y="29767"/>
                  <a:pt x="271864" y="2704"/>
                  <a:pt x="457200" y="865"/>
                </a:cubicBezTo>
                <a:cubicBezTo>
                  <a:pt x="647794" y="15430"/>
                  <a:pt x="755719" y="132398"/>
                  <a:pt x="955343" y="137343"/>
                </a:cubicBezTo>
                <a:cubicBezTo>
                  <a:pt x="1122619" y="151826"/>
                  <a:pt x="1364537" y="40316"/>
                  <a:pt x="1514901" y="34985"/>
                </a:cubicBezTo>
                <a:cubicBezTo>
                  <a:pt x="1649128" y="29184"/>
                  <a:pt x="1774962" y="163559"/>
                  <a:pt x="1849271" y="150991"/>
                </a:cubicBezTo>
                <a:cubicBezTo>
                  <a:pt x="1952927" y="147077"/>
                  <a:pt x="1997264" y="63428"/>
                  <a:pt x="2047164" y="865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  <a:tailEnd type="stealth" w="lg" len="lg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047164"/>
                      <a:gd name="connsiteY0" fmla="*/ 89576 h 151187"/>
                      <a:gd name="connsiteX1" fmla="*/ 457200 w 2047164"/>
                      <a:gd name="connsiteY1" fmla="*/ 865 h 151187"/>
                      <a:gd name="connsiteX2" fmla="*/ 955343 w 2047164"/>
                      <a:gd name="connsiteY2" fmla="*/ 137343 h 151187"/>
                      <a:gd name="connsiteX3" fmla="*/ 1514901 w 2047164"/>
                      <a:gd name="connsiteY3" fmla="*/ 34985 h 151187"/>
                      <a:gd name="connsiteX4" fmla="*/ 1849271 w 2047164"/>
                      <a:gd name="connsiteY4" fmla="*/ 150991 h 151187"/>
                      <a:gd name="connsiteX5" fmla="*/ 2047164 w 2047164"/>
                      <a:gd name="connsiteY5" fmla="*/ 865 h 151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7164" h="151187">
                        <a:moveTo>
                          <a:pt x="0" y="89576"/>
                        </a:moveTo>
                        <a:cubicBezTo>
                          <a:pt x="148988" y="41240"/>
                          <a:pt x="297976" y="-7096"/>
                          <a:pt x="457200" y="865"/>
                        </a:cubicBezTo>
                        <a:cubicBezTo>
                          <a:pt x="616424" y="8826"/>
                          <a:pt x="779060" y="131656"/>
                          <a:pt x="955343" y="137343"/>
                        </a:cubicBezTo>
                        <a:cubicBezTo>
                          <a:pt x="1131626" y="143030"/>
                          <a:pt x="1365913" y="32710"/>
                          <a:pt x="1514901" y="34985"/>
                        </a:cubicBezTo>
                        <a:cubicBezTo>
                          <a:pt x="1663889" y="37260"/>
                          <a:pt x="1760561" y="156678"/>
                          <a:pt x="1849271" y="150991"/>
                        </a:cubicBezTo>
                        <a:cubicBezTo>
                          <a:pt x="1937981" y="145304"/>
                          <a:pt x="1992572" y="73084"/>
                          <a:pt x="2047164" y="865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106553-6BB8-4CAA-8AF1-4FFC573F6F7A}"/>
              </a:ext>
            </a:extLst>
          </p:cNvPr>
          <p:cNvGrpSpPr/>
          <p:nvPr/>
        </p:nvGrpSpPr>
        <p:grpSpPr>
          <a:xfrm>
            <a:off x="1559207" y="1586534"/>
            <a:ext cx="724556" cy="560280"/>
            <a:chOff x="1603612" y="2163170"/>
            <a:chExt cx="724556" cy="560280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A021B4A-4A39-4BAC-ACAA-05C2E4A643F1}"/>
                </a:ext>
              </a:extLst>
            </p:cNvPr>
            <p:cNvSpPr/>
            <p:nvPr/>
          </p:nvSpPr>
          <p:spPr>
            <a:xfrm>
              <a:off x="1603612" y="2163170"/>
              <a:ext cx="724556" cy="560280"/>
            </a:xfrm>
            <a:prstGeom prst="roundRect">
              <a:avLst>
                <a:gd name="adj" fmla="val 123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227CFA3-503D-40AD-B4BB-C30738112D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70392" y="2608182"/>
              <a:ext cx="296449" cy="57259"/>
            </a:xfrm>
            <a:prstGeom prst="rect">
              <a:avLst/>
            </a:prstGeom>
          </p:spPr>
        </p:pic>
        <p:pic>
          <p:nvPicPr>
            <p:cNvPr id="23" name="PC" descr="C:\Users\jhenkel\Documents\Products\ZIO\Presentations\elements\desktop pc.png">
              <a:extLst>
                <a:ext uri="{FF2B5EF4-FFF2-40B4-BE49-F238E27FC236}">
                  <a16:creationId xmlns:a16="http://schemas.microsoft.com/office/drawing/2014/main" id="{E372249A-A64A-47AC-9580-045FC0611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205" y="2208378"/>
              <a:ext cx="235673" cy="457063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EB2D609-75CF-40E0-9C1C-96D298D43605}"/>
              </a:ext>
            </a:extLst>
          </p:cNvPr>
          <p:cNvGrpSpPr/>
          <p:nvPr/>
        </p:nvGrpSpPr>
        <p:grpSpPr>
          <a:xfrm>
            <a:off x="1575403" y="2319931"/>
            <a:ext cx="724556" cy="560280"/>
            <a:chOff x="1600200" y="2881574"/>
            <a:chExt cx="724556" cy="56028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F05DB3D-8E4D-4841-8162-DE8B98020AD6}"/>
                </a:ext>
              </a:extLst>
            </p:cNvPr>
            <p:cNvSpPr/>
            <p:nvPr/>
          </p:nvSpPr>
          <p:spPr>
            <a:xfrm>
              <a:off x="1600200" y="2881574"/>
              <a:ext cx="724556" cy="560280"/>
            </a:xfrm>
            <a:prstGeom prst="roundRect">
              <a:avLst>
                <a:gd name="adj" fmla="val 123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9D1B88A-23F7-4159-9969-046F1A1A10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73148" y="3327761"/>
              <a:ext cx="296449" cy="57259"/>
            </a:xfrm>
            <a:prstGeom prst="rect">
              <a:avLst/>
            </a:prstGeom>
          </p:spPr>
        </p:pic>
        <p:pic>
          <p:nvPicPr>
            <p:cNvPr id="27" name="PC" descr="C:\Users\jhenkel\Documents\Products\ZIO\Presentations\elements\desktop pc.png">
              <a:extLst>
                <a:ext uri="{FF2B5EF4-FFF2-40B4-BE49-F238E27FC236}">
                  <a16:creationId xmlns:a16="http://schemas.microsoft.com/office/drawing/2014/main" id="{B3DEC65D-09DF-454A-AD83-266263272E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424" y="2927957"/>
              <a:ext cx="235673" cy="457063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C0A75FE-0549-4B5B-A53A-ED27454D8B47}"/>
              </a:ext>
            </a:extLst>
          </p:cNvPr>
          <p:cNvGrpSpPr/>
          <p:nvPr/>
        </p:nvGrpSpPr>
        <p:grpSpPr>
          <a:xfrm>
            <a:off x="1578933" y="3038753"/>
            <a:ext cx="724556" cy="560280"/>
            <a:chOff x="1600200" y="3605474"/>
            <a:chExt cx="724556" cy="56028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A0D182D4-57CA-40EE-8F00-89CBDB3FD19A}"/>
                </a:ext>
              </a:extLst>
            </p:cNvPr>
            <p:cNvSpPr/>
            <p:nvPr/>
          </p:nvSpPr>
          <p:spPr>
            <a:xfrm>
              <a:off x="1600200" y="3605474"/>
              <a:ext cx="724556" cy="560280"/>
            </a:xfrm>
            <a:prstGeom prst="roundRect">
              <a:avLst>
                <a:gd name="adj" fmla="val 123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BCB6EFE-88AD-4CFA-929D-5F3ADBEFEC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73148" y="4053426"/>
              <a:ext cx="296449" cy="57259"/>
            </a:xfrm>
            <a:prstGeom prst="rect">
              <a:avLst/>
            </a:prstGeom>
          </p:spPr>
        </p:pic>
        <p:pic>
          <p:nvPicPr>
            <p:cNvPr id="31" name="PC" descr="C:\Users\jhenkel\Documents\Products\ZIO\Presentations\elements\desktop pc.png">
              <a:extLst>
                <a:ext uri="{FF2B5EF4-FFF2-40B4-BE49-F238E27FC236}">
                  <a16:creationId xmlns:a16="http://schemas.microsoft.com/office/drawing/2014/main" id="{64CD40CF-FED1-4F40-908A-5BBA4A285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307" y="3653622"/>
              <a:ext cx="235673" cy="457063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729C545-FF90-4E5D-91D7-C052764F9565}"/>
              </a:ext>
            </a:extLst>
          </p:cNvPr>
          <p:cNvGrpSpPr/>
          <p:nvPr/>
        </p:nvGrpSpPr>
        <p:grpSpPr>
          <a:xfrm>
            <a:off x="1572061" y="3782527"/>
            <a:ext cx="724556" cy="560280"/>
            <a:chOff x="1600200" y="4334398"/>
            <a:chExt cx="724556" cy="56028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88CB9A90-4F50-4A1C-8A3B-F654B730DF3F}"/>
                </a:ext>
              </a:extLst>
            </p:cNvPr>
            <p:cNvSpPr/>
            <p:nvPr/>
          </p:nvSpPr>
          <p:spPr>
            <a:xfrm>
              <a:off x="1600200" y="4334398"/>
              <a:ext cx="724556" cy="560280"/>
            </a:xfrm>
            <a:prstGeom prst="roundRect">
              <a:avLst>
                <a:gd name="adj" fmla="val 123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E222D62-2FA1-42C4-B5C3-3BE775B2E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73148" y="4776261"/>
              <a:ext cx="296449" cy="57259"/>
            </a:xfrm>
            <a:prstGeom prst="rect">
              <a:avLst/>
            </a:prstGeom>
          </p:spPr>
        </p:pic>
        <p:pic>
          <p:nvPicPr>
            <p:cNvPr id="35" name="PC" descr="C:\Users\jhenkel\Documents\Products\ZIO\Presentations\elements\desktop pc.png">
              <a:extLst>
                <a:ext uri="{FF2B5EF4-FFF2-40B4-BE49-F238E27FC236}">
                  <a16:creationId xmlns:a16="http://schemas.microsoft.com/office/drawing/2014/main" id="{732D3EDB-2F75-41FD-BE15-476D574287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424" y="4376457"/>
              <a:ext cx="235673" cy="457063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91D8C9C-ADE5-4672-B23E-72FC0C2D0D75}"/>
              </a:ext>
            </a:extLst>
          </p:cNvPr>
          <p:cNvGrpSpPr/>
          <p:nvPr/>
        </p:nvGrpSpPr>
        <p:grpSpPr>
          <a:xfrm>
            <a:off x="5291012" y="3170870"/>
            <a:ext cx="1182080" cy="720811"/>
            <a:chOff x="5631426" y="2652887"/>
            <a:chExt cx="1182080" cy="720811"/>
          </a:xfrm>
        </p:grpSpPr>
        <p:pic>
          <p:nvPicPr>
            <p:cNvPr id="37" name="Multiview" descr="C:\Users\jhenkel\Documents\Products\ZIO\Presentations\elements\desktop display 04-multiview.png">
              <a:extLst>
                <a:ext uri="{FF2B5EF4-FFF2-40B4-BE49-F238E27FC236}">
                  <a16:creationId xmlns:a16="http://schemas.microsoft.com/office/drawing/2014/main" id="{F45910F2-92E7-4707-B439-5870336C6B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43381" y="3305117"/>
              <a:ext cx="548144" cy="68581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Wall" descr="C:\Users\jhenkel\Documents\Products\ZIO\Presentations\elements\video wall.png">
              <a:extLst>
                <a:ext uri="{FF2B5EF4-FFF2-40B4-BE49-F238E27FC236}">
                  <a16:creationId xmlns:a16="http://schemas.microsoft.com/office/drawing/2014/main" id="{C47F38DC-42A2-4BDC-8182-609580FD9F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32"/>
            <a:stretch/>
          </p:blipFill>
          <p:spPr bwMode="auto">
            <a:xfrm>
              <a:off x="5631426" y="2652887"/>
              <a:ext cx="1182080" cy="664613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4DFFA7B-BC23-4DFF-AB20-29D97C7DDCC5}"/>
                </a:ext>
              </a:extLst>
            </p:cNvPr>
            <p:cNvSpPr/>
            <p:nvPr/>
          </p:nvSpPr>
          <p:spPr>
            <a:xfrm>
              <a:off x="5648364" y="2672700"/>
              <a:ext cx="570097" cy="312784"/>
            </a:xfrm>
            <a:prstGeom prst="rect">
              <a:avLst/>
            </a:prstGeom>
            <a:solidFill>
              <a:srgbClr val="AE4D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F044AB6-7E63-44BE-83A5-9E25CDD47A32}"/>
                </a:ext>
              </a:extLst>
            </p:cNvPr>
            <p:cNvSpPr/>
            <p:nvPr/>
          </p:nvSpPr>
          <p:spPr>
            <a:xfrm>
              <a:off x="6225235" y="2672652"/>
              <a:ext cx="577553" cy="312830"/>
            </a:xfrm>
            <a:prstGeom prst="rect">
              <a:avLst/>
            </a:prstGeom>
            <a:solidFill>
              <a:srgbClr val="65A1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89399CF-64B9-4AAA-B133-C5A476E4090C}"/>
                </a:ext>
              </a:extLst>
            </p:cNvPr>
            <p:cNvSpPr/>
            <p:nvPr/>
          </p:nvSpPr>
          <p:spPr>
            <a:xfrm>
              <a:off x="5648364" y="2994678"/>
              <a:ext cx="570097" cy="306559"/>
            </a:xfrm>
            <a:prstGeom prst="rect">
              <a:avLst/>
            </a:prstGeom>
            <a:solidFill>
              <a:srgbClr val="D19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A25B1BE-253D-435E-9C8D-46478B81ED58}"/>
                </a:ext>
              </a:extLst>
            </p:cNvPr>
            <p:cNvSpPr/>
            <p:nvPr/>
          </p:nvSpPr>
          <p:spPr>
            <a:xfrm>
              <a:off x="6225235" y="2994677"/>
              <a:ext cx="577553" cy="307812"/>
            </a:xfrm>
            <a:prstGeom prst="rect">
              <a:avLst/>
            </a:prstGeom>
            <a:solidFill>
              <a:srgbClr val="5C9E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4D9E038-CFD2-473B-A2BF-DA1756BACC75}"/>
              </a:ext>
            </a:extLst>
          </p:cNvPr>
          <p:cNvGrpSpPr/>
          <p:nvPr/>
        </p:nvGrpSpPr>
        <p:grpSpPr>
          <a:xfrm>
            <a:off x="6506442" y="3165630"/>
            <a:ext cx="1182080" cy="720810"/>
            <a:chOff x="6533288" y="3674802"/>
            <a:chExt cx="1182080" cy="720810"/>
          </a:xfrm>
        </p:grpSpPr>
        <p:pic>
          <p:nvPicPr>
            <p:cNvPr id="44" name="Multiview" descr="C:\Users\jhenkel\Documents\Products\ZIO\Presentations\elements\desktop display 04-multiview.png">
              <a:extLst>
                <a:ext uri="{FF2B5EF4-FFF2-40B4-BE49-F238E27FC236}">
                  <a16:creationId xmlns:a16="http://schemas.microsoft.com/office/drawing/2014/main" id="{9D24FB05-87B3-4ED2-842F-978DB2745B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845243" y="4327031"/>
              <a:ext cx="548144" cy="68581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Wall" descr="C:\Users\jhenkel\Documents\Products\ZIO\Presentations\elements\video wall.png">
              <a:extLst>
                <a:ext uri="{FF2B5EF4-FFF2-40B4-BE49-F238E27FC236}">
                  <a16:creationId xmlns:a16="http://schemas.microsoft.com/office/drawing/2014/main" id="{4BE2E1A4-E4FE-45CE-8D9B-1F7BC52202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32"/>
            <a:stretch/>
          </p:blipFill>
          <p:spPr bwMode="auto">
            <a:xfrm>
              <a:off x="6533288" y="3674802"/>
              <a:ext cx="1182080" cy="664612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9C84E6C-41EB-43F8-AD10-79516D457CE0}"/>
                </a:ext>
              </a:extLst>
            </p:cNvPr>
            <p:cNvSpPr/>
            <p:nvPr/>
          </p:nvSpPr>
          <p:spPr>
            <a:xfrm>
              <a:off x="6550226" y="3694615"/>
              <a:ext cx="570097" cy="312783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B82372F-3142-4B65-8322-9996C8966A0E}"/>
                </a:ext>
              </a:extLst>
            </p:cNvPr>
            <p:cNvSpPr/>
            <p:nvPr/>
          </p:nvSpPr>
          <p:spPr>
            <a:xfrm>
              <a:off x="7127097" y="3694567"/>
              <a:ext cx="577553" cy="312830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4F0D23A-8EBA-4F06-99FA-A01D92B21FAC}"/>
                </a:ext>
              </a:extLst>
            </p:cNvPr>
            <p:cNvSpPr/>
            <p:nvPr/>
          </p:nvSpPr>
          <p:spPr>
            <a:xfrm>
              <a:off x="6550226" y="4016592"/>
              <a:ext cx="570097" cy="306559"/>
            </a:xfrm>
            <a:prstGeom prst="rect">
              <a:avLst/>
            </a:prstGeom>
            <a:solidFill>
              <a:srgbClr val="66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3E4B0F4-32EF-43F7-8E42-D92D5D59BE3F}"/>
                </a:ext>
              </a:extLst>
            </p:cNvPr>
            <p:cNvSpPr/>
            <p:nvPr/>
          </p:nvSpPr>
          <p:spPr>
            <a:xfrm>
              <a:off x="7127097" y="4016592"/>
              <a:ext cx="577553" cy="307812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Freeform: Shape 183">
            <a:extLst>
              <a:ext uri="{FF2B5EF4-FFF2-40B4-BE49-F238E27FC236}">
                <a16:creationId xmlns:a16="http://schemas.microsoft.com/office/drawing/2014/main" id="{C89894AF-07F4-4647-BD7D-1EF60846EC4A}"/>
              </a:ext>
            </a:extLst>
          </p:cNvPr>
          <p:cNvSpPr/>
          <p:nvPr/>
        </p:nvSpPr>
        <p:spPr>
          <a:xfrm>
            <a:off x="5618308" y="3272510"/>
            <a:ext cx="1660478" cy="478999"/>
          </a:xfrm>
          <a:custGeom>
            <a:avLst/>
            <a:gdLst>
              <a:gd name="connsiteX0" fmla="*/ 0 w 1660478"/>
              <a:gd name="connsiteY0" fmla="*/ 359541 h 478999"/>
              <a:gd name="connsiteX1" fmla="*/ 90985 w 1660478"/>
              <a:gd name="connsiteY1" fmla="*/ 209415 h 478999"/>
              <a:gd name="connsiteX2" fmla="*/ 227463 w 1660478"/>
              <a:gd name="connsiteY2" fmla="*/ 136627 h 478999"/>
              <a:gd name="connsiteX3" fmla="*/ 400335 w 1660478"/>
              <a:gd name="connsiteY3" fmla="*/ 200317 h 478999"/>
              <a:gd name="connsiteX4" fmla="*/ 564108 w 1660478"/>
              <a:gd name="connsiteY4" fmla="*/ 350442 h 478999"/>
              <a:gd name="connsiteX5" fmla="*/ 750627 w 1660478"/>
              <a:gd name="connsiteY5" fmla="*/ 473272 h 478999"/>
              <a:gd name="connsiteX6" fmla="*/ 905302 w 1660478"/>
              <a:gd name="connsiteY6" fmla="*/ 450526 h 478999"/>
              <a:gd name="connsiteX7" fmla="*/ 978090 w 1660478"/>
              <a:gd name="connsiteY7" fmla="*/ 377738 h 478999"/>
              <a:gd name="connsiteX8" fmla="*/ 1055427 w 1660478"/>
              <a:gd name="connsiteY8" fmla="*/ 245809 h 478999"/>
              <a:gd name="connsiteX9" fmla="*/ 1069075 w 1660478"/>
              <a:gd name="connsiteY9" fmla="*/ 127529 h 478999"/>
              <a:gd name="connsiteX10" fmla="*/ 1000836 w 1660478"/>
              <a:gd name="connsiteY10" fmla="*/ 54741 h 478999"/>
              <a:gd name="connsiteX11" fmla="*/ 914400 w 1660478"/>
              <a:gd name="connsiteY11" fmla="*/ 4699 h 478999"/>
              <a:gd name="connsiteX12" fmla="*/ 827965 w 1660478"/>
              <a:gd name="connsiteY12" fmla="*/ 4699 h 478999"/>
              <a:gd name="connsiteX13" fmla="*/ 750627 w 1660478"/>
              <a:gd name="connsiteY13" fmla="*/ 27445 h 478999"/>
              <a:gd name="connsiteX14" fmla="*/ 705135 w 1660478"/>
              <a:gd name="connsiteY14" fmla="*/ 91135 h 478999"/>
              <a:gd name="connsiteX15" fmla="*/ 709684 w 1660478"/>
              <a:gd name="connsiteY15" fmla="*/ 132078 h 478999"/>
              <a:gd name="connsiteX16" fmla="*/ 727881 w 1660478"/>
              <a:gd name="connsiteY16" fmla="*/ 232162 h 478999"/>
              <a:gd name="connsiteX17" fmla="*/ 805218 w 1660478"/>
              <a:gd name="connsiteY17" fmla="*/ 318598 h 478999"/>
              <a:gd name="connsiteX18" fmla="*/ 928048 w 1660478"/>
              <a:gd name="connsiteY18" fmla="*/ 368639 h 478999"/>
              <a:gd name="connsiteX19" fmla="*/ 1096371 w 1660478"/>
              <a:gd name="connsiteY19" fmla="*/ 405033 h 478999"/>
              <a:gd name="connsiteX20" fmla="*/ 1269242 w 1660478"/>
              <a:gd name="connsiteY20" fmla="*/ 418681 h 478999"/>
              <a:gd name="connsiteX21" fmla="*/ 1360227 w 1660478"/>
              <a:gd name="connsiteY21" fmla="*/ 368639 h 478999"/>
              <a:gd name="connsiteX22" fmla="*/ 1473959 w 1660478"/>
              <a:gd name="connsiteY22" fmla="*/ 295851 h 478999"/>
              <a:gd name="connsiteX23" fmla="*/ 1564944 w 1660478"/>
              <a:gd name="connsiteY23" fmla="*/ 191218 h 478999"/>
              <a:gd name="connsiteX24" fmla="*/ 1619535 w 1660478"/>
              <a:gd name="connsiteY24" fmla="*/ 118430 h 478999"/>
              <a:gd name="connsiteX25" fmla="*/ 1660478 w 1660478"/>
              <a:gd name="connsiteY25" fmla="*/ 54741 h 47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60478" h="478999">
                <a:moveTo>
                  <a:pt x="0" y="359541"/>
                </a:moveTo>
                <a:cubicBezTo>
                  <a:pt x="26537" y="303054"/>
                  <a:pt x="53075" y="246567"/>
                  <a:pt x="90985" y="209415"/>
                </a:cubicBezTo>
                <a:cubicBezTo>
                  <a:pt x="128896" y="172263"/>
                  <a:pt x="175905" y="138143"/>
                  <a:pt x="227463" y="136627"/>
                </a:cubicBezTo>
                <a:cubicBezTo>
                  <a:pt x="279021" y="135111"/>
                  <a:pt x="344228" y="164681"/>
                  <a:pt x="400335" y="200317"/>
                </a:cubicBezTo>
                <a:cubicBezTo>
                  <a:pt x="456443" y="235953"/>
                  <a:pt x="505726" y="304950"/>
                  <a:pt x="564108" y="350442"/>
                </a:cubicBezTo>
                <a:cubicBezTo>
                  <a:pt x="622490" y="395934"/>
                  <a:pt x="693761" y="456591"/>
                  <a:pt x="750627" y="473272"/>
                </a:cubicBezTo>
                <a:cubicBezTo>
                  <a:pt x="807493" y="489953"/>
                  <a:pt x="867392" y="466448"/>
                  <a:pt x="905302" y="450526"/>
                </a:cubicBezTo>
                <a:cubicBezTo>
                  <a:pt x="943213" y="434604"/>
                  <a:pt x="953069" y="411857"/>
                  <a:pt x="978090" y="377738"/>
                </a:cubicBezTo>
                <a:cubicBezTo>
                  <a:pt x="1003111" y="343619"/>
                  <a:pt x="1040263" y="287511"/>
                  <a:pt x="1055427" y="245809"/>
                </a:cubicBezTo>
                <a:cubicBezTo>
                  <a:pt x="1070591" y="204107"/>
                  <a:pt x="1078174" y="159374"/>
                  <a:pt x="1069075" y="127529"/>
                </a:cubicBezTo>
                <a:cubicBezTo>
                  <a:pt x="1059976" y="95684"/>
                  <a:pt x="1026615" y="75213"/>
                  <a:pt x="1000836" y="54741"/>
                </a:cubicBezTo>
                <a:cubicBezTo>
                  <a:pt x="975057" y="34269"/>
                  <a:pt x="943212" y="13039"/>
                  <a:pt x="914400" y="4699"/>
                </a:cubicBezTo>
                <a:cubicBezTo>
                  <a:pt x="885588" y="-3641"/>
                  <a:pt x="855260" y="908"/>
                  <a:pt x="827965" y="4699"/>
                </a:cubicBezTo>
                <a:cubicBezTo>
                  <a:pt x="800670" y="8490"/>
                  <a:pt x="771099" y="13039"/>
                  <a:pt x="750627" y="27445"/>
                </a:cubicBezTo>
                <a:cubicBezTo>
                  <a:pt x="730155" y="41851"/>
                  <a:pt x="711959" y="73696"/>
                  <a:pt x="705135" y="91135"/>
                </a:cubicBezTo>
                <a:cubicBezTo>
                  <a:pt x="698311" y="108574"/>
                  <a:pt x="705893" y="108573"/>
                  <a:pt x="709684" y="132078"/>
                </a:cubicBezTo>
                <a:cubicBezTo>
                  <a:pt x="713475" y="155583"/>
                  <a:pt x="711959" y="201075"/>
                  <a:pt x="727881" y="232162"/>
                </a:cubicBezTo>
                <a:cubicBezTo>
                  <a:pt x="743803" y="263249"/>
                  <a:pt x="771857" y="295852"/>
                  <a:pt x="805218" y="318598"/>
                </a:cubicBezTo>
                <a:cubicBezTo>
                  <a:pt x="838579" y="341344"/>
                  <a:pt x="879523" y="354233"/>
                  <a:pt x="928048" y="368639"/>
                </a:cubicBezTo>
                <a:cubicBezTo>
                  <a:pt x="976573" y="383045"/>
                  <a:pt x="1039505" y="396693"/>
                  <a:pt x="1096371" y="405033"/>
                </a:cubicBezTo>
                <a:cubicBezTo>
                  <a:pt x="1153237" y="413373"/>
                  <a:pt x="1225266" y="424747"/>
                  <a:pt x="1269242" y="418681"/>
                </a:cubicBezTo>
                <a:cubicBezTo>
                  <a:pt x="1313218" y="412615"/>
                  <a:pt x="1326108" y="389111"/>
                  <a:pt x="1360227" y="368639"/>
                </a:cubicBezTo>
                <a:cubicBezTo>
                  <a:pt x="1394346" y="348167"/>
                  <a:pt x="1439840" y="325421"/>
                  <a:pt x="1473959" y="295851"/>
                </a:cubicBezTo>
                <a:cubicBezTo>
                  <a:pt x="1508079" y="266281"/>
                  <a:pt x="1540681" y="220788"/>
                  <a:pt x="1564944" y="191218"/>
                </a:cubicBezTo>
                <a:cubicBezTo>
                  <a:pt x="1589207" y="161648"/>
                  <a:pt x="1603613" y="141176"/>
                  <a:pt x="1619535" y="118430"/>
                </a:cubicBezTo>
                <a:cubicBezTo>
                  <a:pt x="1635457" y="95684"/>
                  <a:pt x="1647967" y="75212"/>
                  <a:pt x="1660478" y="54741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  <a:tailEnd type="stealth" w="lg" len="lg"/>
            <a:extLst>
              <a:ext uri="{C807C97D-BFC1-408E-A445-0C87EB9F89A2}">
                <ask:lineSketchStyleProps xmlns:ask="http://schemas.microsoft.com/office/drawing/2018/sketchyshapes" sd="1394448818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185">
            <a:extLst>
              <a:ext uri="{FF2B5EF4-FFF2-40B4-BE49-F238E27FC236}">
                <a16:creationId xmlns:a16="http://schemas.microsoft.com/office/drawing/2014/main" id="{BAE7061E-DBB2-4FF8-90FC-5979F9E932B4}"/>
              </a:ext>
            </a:extLst>
          </p:cNvPr>
          <p:cNvSpPr/>
          <p:nvPr/>
        </p:nvSpPr>
        <p:spPr>
          <a:xfrm>
            <a:off x="5607904" y="3410071"/>
            <a:ext cx="639519" cy="253143"/>
          </a:xfrm>
          <a:custGeom>
            <a:avLst/>
            <a:gdLst>
              <a:gd name="connsiteX0" fmla="*/ 0 w 639519"/>
              <a:gd name="connsiteY0" fmla="*/ 225093 h 253143"/>
              <a:gd name="connsiteX1" fmla="*/ 56098 w 639519"/>
              <a:gd name="connsiteY1" fmla="*/ 118507 h 253143"/>
              <a:gd name="connsiteX2" fmla="*/ 95367 w 639519"/>
              <a:gd name="connsiteY2" fmla="*/ 62409 h 253143"/>
              <a:gd name="connsiteX3" fmla="*/ 168294 w 639519"/>
              <a:gd name="connsiteY3" fmla="*/ 17530 h 253143"/>
              <a:gd name="connsiteX4" fmla="*/ 224392 w 639519"/>
              <a:gd name="connsiteY4" fmla="*/ 701 h 253143"/>
              <a:gd name="connsiteX5" fmla="*/ 308540 w 639519"/>
              <a:gd name="connsiteY5" fmla="*/ 6311 h 253143"/>
              <a:gd name="connsiteX6" fmla="*/ 375857 w 639519"/>
              <a:gd name="connsiteY6" fmla="*/ 34360 h 253143"/>
              <a:gd name="connsiteX7" fmla="*/ 420736 w 639519"/>
              <a:gd name="connsiteY7" fmla="*/ 68019 h 253143"/>
              <a:gd name="connsiteX8" fmla="*/ 488054 w 639519"/>
              <a:gd name="connsiteY8" fmla="*/ 118507 h 253143"/>
              <a:gd name="connsiteX9" fmla="*/ 566591 w 639519"/>
              <a:gd name="connsiteY9" fmla="*/ 197044 h 253143"/>
              <a:gd name="connsiteX10" fmla="*/ 639519 w 639519"/>
              <a:gd name="connsiteY10" fmla="*/ 253143 h 2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9519" h="253143">
                <a:moveTo>
                  <a:pt x="0" y="225093"/>
                </a:moveTo>
                <a:cubicBezTo>
                  <a:pt x="20102" y="185357"/>
                  <a:pt x="40204" y="145621"/>
                  <a:pt x="56098" y="118507"/>
                </a:cubicBezTo>
                <a:cubicBezTo>
                  <a:pt x="71993" y="91393"/>
                  <a:pt x="76668" y="79238"/>
                  <a:pt x="95367" y="62409"/>
                </a:cubicBezTo>
                <a:cubicBezTo>
                  <a:pt x="114066" y="45580"/>
                  <a:pt x="146790" y="27815"/>
                  <a:pt x="168294" y="17530"/>
                </a:cubicBezTo>
                <a:cubicBezTo>
                  <a:pt x="189798" y="7245"/>
                  <a:pt x="201018" y="2571"/>
                  <a:pt x="224392" y="701"/>
                </a:cubicBezTo>
                <a:cubicBezTo>
                  <a:pt x="247766" y="-1169"/>
                  <a:pt x="283296" y="701"/>
                  <a:pt x="308540" y="6311"/>
                </a:cubicBezTo>
                <a:cubicBezTo>
                  <a:pt x="333784" y="11921"/>
                  <a:pt x="357158" y="24075"/>
                  <a:pt x="375857" y="34360"/>
                </a:cubicBezTo>
                <a:cubicBezTo>
                  <a:pt x="394556" y="44645"/>
                  <a:pt x="420736" y="68019"/>
                  <a:pt x="420736" y="68019"/>
                </a:cubicBezTo>
                <a:cubicBezTo>
                  <a:pt x="439435" y="82043"/>
                  <a:pt x="463745" y="97003"/>
                  <a:pt x="488054" y="118507"/>
                </a:cubicBezTo>
                <a:cubicBezTo>
                  <a:pt x="512363" y="140011"/>
                  <a:pt x="541347" y="174605"/>
                  <a:pt x="566591" y="197044"/>
                </a:cubicBezTo>
                <a:cubicBezTo>
                  <a:pt x="591835" y="219483"/>
                  <a:pt x="615677" y="236313"/>
                  <a:pt x="639519" y="253143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  <a:tailEnd type="stealth" w="lg" len="lg"/>
            <a:extLst>
              <a:ext uri="{C807C97D-BFC1-408E-A445-0C87EB9F89A2}">
                <ask:lineSketchStyleProps xmlns:ask="http://schemas.microsoft.com/office/drawing/2018/sketchyshapes" sd="1502494505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7CEF288-C648-4EBF-9B8A-9E25B3B567DD}"/>
              </a:ext>
            </a:extLst>
          </p:cNvPr>
          <p:cNvSpPr txBox="1"/>
          <p:nvPr/>
        </p:nvSpPr>
        <p:spPr>
          <a:xfrm>
            <a:off x="5156621" y="1521881"/>
            <a:ext cx="268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/>
              <a:t>Multiple monitors, Full screen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3D4C482-EF8E-4838-95C4-7BAB3C92BA3F}"/>
              </a:ext>
            </a:extLst>
          </p:cNvPr>
          <p:cNvSpPr txBox="1"/>
          <p:nvPr/>
        </p:nvSpPr>
        <p:spPr>
          <a:xfrm>
            <a:off x="5230980" y="2771245"/>
            <a:ext cx="2446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169863" indent="-169863">
              <a:buFont typeface="Arial" panose="020B0604020202020204" pitchFamily="34" charset="0"/>
              <a:buChar char="•"/>
              <a:defRPr sz="1400"/>
            </a:lvl1pPr>
          </a:lstStyle>
          <a:p>
            <a:r>
              <a:rPr lang="en-US" dirty="0"/>
              <a:t>Dual monitors, Windowed </a:t>
            </a:r>
          </a:p>
        </p:txBody>
      </p: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13639DE5-D437-4A47-A540-3376E831899F}"/>
              </a:ext>
            </a:extLst>
          </p:cNvPr>
          <p:cNvCxnSpPr>
            <a:cxnSpLocks/>
            <a:stCxn id="60" idx="1"/>
          </p:cNvCxnSpPr>
          <p:nvPr/>
        </p:nvCxnSpPr>
        <p:spPr>
          <a:xfrm rot="10800000" flipV="1">
            <a:off x="4141028" y="2336164"/>
            <a:ext cx="1711532" cy="669696"/>
          </a:xfrm>
          <a:prstGeom prst="bentConnector3">
            <a:avLst>
              <a:gd name="adj1" fmla="val 50000"/>
            </a:avLst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224371A3-FBD6-4FB0-8F79-91C853CB99DB}"/>
              </a:ext>
            </a:extLst>
          </p:cNvPr>
          <p:cNvCxnSpPr>
            <a:cxnSpLocks/>
          </p:cNvCxnSpPr>
          <p:nvPr/>
        </p:nvCxnSpPr>
        <p:spPr>
          <a:xfrm rot="10800000">
            <a:off x="4121895" y="3068688"/>
            <a:ext cx="1776566" cy="1008986"/>
          </a:xfrm>
          <a:prstGeom prst="bentConnector3">
            <a:avLst>
              <a:gd name="adj1" fmla="val 50000"/>
            </a:avLst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1A5EC513-FBE6-4E54-AAF0-C8FAA4854441}"/>
              </a:ext>
            </a:extLst>
          </p:cNvPr>
          <p:cNvSpPr txBox="1"/>
          <p:nvPr/>
        </p:nvSpPr>
        <p:spPr>
          <a:xfrm>
            <a:off x="777084" y="760292"/>
            <a:ext cx="758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Multi-Computer Control from Single </a:t>
            </a:r>
            <a:r>
              <a:rPr lang="en-US" sz="2000" b="1" i="1" dirty="0" err="1"/>
              <a:t>XtendPoint</a:t>
            </a:r>
            <a:r>
              <a:rPr lang="en-US" sz="2000" b="1" i="1" dirty="0"/>
              <a:t> Receiver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DD3A0F8-3CCE-40AE-A938-ACD5F93F3255}"/>
              </a:ext>
            </a:extLst>
          </p:cNvPr>
          <p:cNvGrpSpPr/>
          <p:nvPr/>
        </p:nvGrpSpPr>
        <p:grpSpPr>
          <a:xfrm>
            <a:off x="5898461" y="4037639"/>
            <a:ext cx="990600" cy="121848"/>
            <a:chOff x="5882148" y="4469202"/>
            <a:chExt cx="990600" cy="121848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FA4236EB-F607-48E7-9A9F-B6F624F646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82148" y="4478285"/>
              <a:ext cx="296449" cy="57259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CA51EA0-2DF9-4EFF-AAE6-8CE85C8BFC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73337" y="4469202"/>
              <a:ext cx="599411" cy="121848"/>
            </a:xfrm>
            <a:prstGeom prst="rect">
              <a:avLst/>
            </a:prstGeom>
          </p:spPr>
        </p:pic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5E7B4ADF-D2A7-410C-A62B-C56EBC6C93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2560" y="2307534"/>
            <a:ext cx="296449" cy="57259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FE0C3F67-44CB-4F53-8422-E6861811406B}"/>
              </a:ext>
            </a:extLst>
          </p:cNvPr>
          <p:cNvSpPr txBox="1"/>
          <p:nvPr/>
        </p:nvSpPr>
        <p:spPr>
          <a:xfrm>
            <a:off x="5532859" y="1247544"/>
            <a:ext cx="1556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XtendPoint Receiver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AB95A9E9-7EEE-450E-A095-493DBBD680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4690" y="2408760"/>
            <a:ext cx="330200" cy="381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B9AEB302-F9E1-429A-B44A-274CA63341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1585" y="4159487"/>
            <a:ext cx="330200" cy="381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6D9A1E6-8027-4E54-99A6-105396D7D5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270" y="1954487"/>
            <a:ext cx="330200" cy="381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978AECD2-329F-44AD-9D78-EFBC2C9657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4339" y="2700364"/>
            <a:ext cx="330200" cy="381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0BC91BCF-AEF6-44F4-AA68-A36C414625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987" y="3421441"/>
            <a:ext cx="330200" cy="381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813F0D8C-0529-4CD5-B649-B43A099598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780" y="4159487"/>
            <a:ext cx="330200" cy="38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EE576D-E0DA-44AF-83CB-AEF8848F9D80}"/>
              </a:ext>
            </a:extLst>
          </p:cNvPr>
          <p:cNvSpPr txBox="1"/>
          <p:nvPr/>
        </p:nvSpPr>
        <p:spPr>
          <a:xfrm>
            <a:off x="1253179" y="4444639"/>
            <a:ext cx="70186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i="1" dirty="0"/>
              <a:t>With </a:t>
            </a:r>
            <a:r>
              <a:rPr lang="en-US" sz="1700" i="1" dirty="0" err="1"/>
              <a:t>KlickSimple</a:t>
            </a:r>
            <a:r>
              <a:rPr lang="en-US" sz="1200" i="1" dirty="0"/>
              <a:t>™</a:t>
            </a:r>
            <a:r>
              <a:rPr lang="en-US" sz="1700" i="1" dirty="0"/>
              <a:t>, a simple movement of the cursor transfers control to another computer system. </a:t>
            </a:r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C53EECE-0259-4DC1-A197-C8D3DE8E0013}"/>
              </a:ext>
            </a:extLst>
          </p:cNvPr>
          <p:cNvGrpSpPr/>
          <p:nvPr/>
        </p:nvGrpSpPr>
        <p:grpSpPr>
          <a:xfrm>
            <a:off x="3549888" y="2792551"/>
            <a:ext cx="601704" cy="361092"/>
            <a:chOff x="3593698" y="3201258"/>
            <a:chExt cx="601704" cy="361092"/>
          </a:xfrm>
        </p:grpSpPr>
        <p:pic>
          <p:nvPicPr>
            <p:cNvPr id="63" name="Picture 4" descr="cloud%20icon%20png">
              <a:extLst>
                <a:ext uri="{FF2B5EF4-FFF2-40B4-BE49-F238E27FC236}">
                  <a16:creationId xmlns:a16="http://schemas.microsoft.com/office/drawing/2014/main" id="{FCA8BF56-4D9A-4810-855F-894465D5E1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0069" b="20579"/>
            <a:stretch/>
          </p:blipFill>
          <p:spPr bwMode="auto">
            <a:xfrm>
              <a:off x="3593698" y="3201258"/>
              <a:ext cx="601704" cy="357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D250704-A570-47D5-BAC3-0CC6EDB32AF7}"/>
                </a:ext>
              </a:extLst>
            </p:cNvPr>
            <p:cNvSpPr txBox="1"/>
            <p:nvPr/>
          </p:nvSpPr>
          <p:spPr>
            <a:xfrm>
              <a:off x="3650943" y="3285351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</a:t>
              </a:r>
            </a:p>
          </p:txBody>
        </p:sp>
      </p:grp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65721B2B-AA8E-4F6B-B62A-70325D2F008D}"/>
              </a:ext>
            </a:extLst>
          </p:cNvPr>
          <p:cNvCxnSpPr>
            <a:cxnSpLocks/>
          </p:cNvCxnSpPr>
          <p:nvPr/>
        </p:nvCxnSpPr>
        <p:spPr>
          <a:xfrm flipV="1">
            <a:off x="2260575" y="3111346"/>
            <a:ext cx="1313121" cy="1137684"/>
          </a:xfrm>
          <a:prstGeom prst="bentConnector3">
            <a:avLst>
              <a:gd name="adj1" fmla="val 24089"/>
            </a:avLst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122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E4D4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C9EB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5A16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5A16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5A16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19D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F4FD2DAF-F1EC-438B-864D-2D30A0A2BE5E}"/>
              </a:ext>
            </a:extLst>
          </p:cNvPr>
          <p:cNvCxnSpPr>
            <a:cxnSpLocks/>
          </p:cNvCxnSpPr>
          <p:nvPr/>
        </p:nvCxnSpPr>
        <p:spPr>
          <a:xfrm>
            <a:off x="2323214" y="3211033"/>
            <a:ext cx="1286539" cy="207334"/>
          </a:xfrm>
          <a:prstGeom prst="bentConnector3">
            <a:avLst>
              <a:gd name="adj1" fmla="val 16529"/>
            </a:avLst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2A87E520-ACD0-44B3-B950-473D16EB7242}"/>
              </a:ext>
            </a:extLst>
          </p:cNvPr>
          <p:cNvCxnSpPr>
            <a:cxnSpLocks/>
          </p:cNvCxnSpPr>
          <p:nvPr/>
        </p:nvCxnSpPr>
        <p:spPr>
          <a:xfrm flipV="1">
            <a:off x="2323214" y="3514060"/>
            <a:ext cx="1313121" cy="1137684"/>
          </a:xfrm>
          <a:prstGeom prst="bentConnector3">
            <a:avLst>
              <a:gd name="adj1" fmla="val 24089"/>
            </a:avLst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D8CAA50E-70AC-4DA0-9932-253B3BB5F57B}"/>
              </a:ext>
            </a:extLst>
          </p:cNvPr>
          <p:cNvCxnSpPr>
            <a:cxnSpLocks/>
          </p:cNvCxnSpPr>
          <p:nvPr/>
        </p:nvCxnSpPr>
        <p:spPr>
          <a:xfrm flipV="1">
            <a:off x="2323214" y="3466214"/>
            <a:ext cx="1286539" cy="462516"/>
          </a:xfrm>
          <a:prstGeom prst="bentConnector3">
            <a:avLst>
              <a:gd name="adj1" fmla="val 16529"/>
            </a:avLst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B9D9ACEB-08D0-41FD-9E53-880D4B8457F1}"/>
              </a:ext>
            </a:extLst>
          </p:cNvPr>
          <p:cNvCxnSpPr>
            <a:cxnSpLocks/>
          </p:cNvCxnSpPr>
          <p:nvPr/>
        </p:nvCxnSpPr>
        <p:spPr>
          <a:xfrm>
            <a:off x="2328530" y="2482702"/>
            <a:ext cx="1314893" cy="883830"/>
          </a:xfrm>
          <a:prstGeom prst="bentConnector3">
            <a:avLst>
              <a:gd name="adj1" fmla="val 23720"/>
            </a:avLst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B4F42E4E-8DF3-4567-B5DB-594D7CEA9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1"/>
            <a:ext cx="8610600" cy="533399"/>
          </a:xfrm>
        </p:spPr>
        <p:txBody>
          <a:bodyPr/>
          <a:lstStyle/>
          <a:p>
            <a:r>
              <a:rPr lang="en-US" sz="2400" i="1" dirty="0"/>
              <a:t>XtendPoint </a:t>
            </a:r>
            <a:r>
              <a:rPr lang="en-US" sz="2400" dirty="0"/>
              <a:t>– Wall Processor Integration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6B0997-C822-48B0-860C-CB38A5178E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9480" y="2725685"/>
            <a:ext cx="296449" cy="57259"/>
          </a:xfrm>
          <a:prstGeom prst="rect">
            <a:avLst/>
          </a:prstGeom>
        </p:spPr>
      </p:pic>
      <p:pic>
        <p:nvPicPr>
          <p:cNvPr id="10" name="Multiview" descr="C:\Users\jhenkel\Documents\Products\ZIO\Presentations\elements\desktop display 04-multiview.png">
            <a:extLst>
              <a:ext uri="{FF2B5EF4-FFF2-40B4-BE49-F238E27FC236}">
                <a16:creationId xmlns:a16="http://schemas.microsoft.com/office/drawing/2014/main" id="{B1DC83C1-9CCB-495B-8AB3-5E423CFE5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70677" y="2595529"/>
            <a:ext cx="522284" cy="6534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B0913A6-FD40-47CC-AFC6-6418678AE923}"/>
              </a:ext>
            </a:extLst>
          </p:cNvPr>
          <p:cNvSpPr>
            <a:spLocks noChangeAspect="1"/>
          </p:cNvSpPr>
          <p:nvPr/>
        </p:nvSpPr>
        <p:spPr>
          <a:xfrm>
            <a:off x="5345670" y="2292552"/>
            <a:ext cx="555429" cy="311039"/>
          </a:xfrm>
          <a:prstGeom prst="roundRect">
            <a:avLst>
              <a:gd name="adj" fmla="val 7456"/>
            </a:avLst>
          </a:prstGeom>
          <a:solidFill>
            <a:srgbClr val="AE4D4C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Multiview" descr="C:\Users\jhenkel\Documents\Products\ZIO\Presentations\elements\desktop display 04-multiview.png">
            <a:extLst>
              <a:ext uri="{FF2B5EF4-FFF2-40B4-BE49-F238E27FC236}">
                <a16:creationId xmlns:a16="http://schemas.microsoft.com/office/drawing/2014/main" id="{7F5D19F7-E8E2-4440-9356-F9D3E9A9CA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69044" y="2595529"/>
            <a:ext cx="522284" cy="6534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5F8FC1-EA35-458E-8BF5-70B319E9EB02}"/>
              </a:ext>
            </a:extLst>
          </p:cNvPr>
          <p:cNvSpPr>
            <a:spLocks noChangeAspect="1"/>
          </p:cNvSpPr>
          <p:nvPr/>
        </p:nvSpPr>
        <p:spPr>
          <a:xfrm>
            <a:off x="5944037" y="2292552"/>
            <a:ext cx="555429" cy="311039"/>
          </a:xfrm>
          <a:prstGeom prst="roundRect">
            <a:avLst>
              <a:gd name="adj" fmla="val 7456"/>
            </a:avLst>
          </a:prstGeom>
          <a:solidFill>
            <a:srgbClr val="65A167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Multiview" descr="C:\Users\jhenkel\Documents\Products\ZIO\Presentations\elements\desktop display 04-multiview.png">
            <a:extLst>
              <a:ext uri="{FF2B5EF4-FFF2-40B4-BE49-F238E27FC236}">
                <a16:creationId xmlns:a16="http://schemas.microsoft.com/office/drawing/2014/main" id="{7DAF65C9-D923-41B5-8CDC-DA001B7B52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67411" y="2595529"/>
            <a:ext cx="522284" cy="6534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28A3F3B-D8C7-4B82-B65F-6B2F43C2258D}"/>
              </a:ext>
            </a:extLst>
          </p:cNvPr>
          <p:cNvSpPr>
            <a:spLocks noChangeAspect="1"/>
          </p:cNvSpPr>
          <p:nvPr/>
        </p:nvSpPr>
        <p:spPr>
          <a:xfrm>
            <a:off x="6542404" y="2292552"/>
            <a:ext cx="555429" cy="311039"/>
          </a:xfrm>
          <a:prstGeom prst="roundRect">
            <a:avLst>
              <a:gd name="adj" fmla="val 7456"/>
            </a:avLst>
          </a:prstGeom>
          <a:solidFill>
            <a:srgbClr val="5C9EB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Multiview" descr="C:\Users\jhenkel\Documents\Products\ZIO\Presentations\elements\desktop display 04-multiview.png">
            <a:extLst>
              <a:ext uri="{FF2B5EF4-FFF2-40B4-BE49-F238E27FC236}">
                <a16:creationId xmlns:a16="http://schemas.microsoft.com/office/drawing/2014/main" id="{0ADF963E-D520-4885-BCA6-5D8CC407D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5779" y="2595530"/>
            <a:ext cx="522284" cy="6534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E23049E-634B-4A3C-8786-D5DDDAD9322D}"/>
              </a:ext>
            </a:extLst>
          </p:cNvPr>
          <p:cNvSpPr>
            <a:spLocks noChangeAspect="1"/>
          </p:cNvSpPr>
          <p:nvPr/>
        </p:nvSpPr>
        <p:spPr>
          <a:xfrm>
            <a:off x="7140771" y="2292552"/>
            <a:ext cx="555429" cy="311039"/>
          </a:xfrm>
          <a:prstGeom prst="roundRect">
            <a:avLst>
              <a:gd name="adj" fmla="val 7456"/>
            </a:avLst>
          </a:prstGeom>
          <a:solidFill>
            <a:srgbClr val="D19D33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3641965-1EBE-4882-93DF-6C32BE5EA9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669" y="2716602"/>
            <a:ext cx="599411" cy="12184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FB18FB5-FDAD-4327-8E83-C1E69F4AB23E}"/>
              </a:ext>
            </a:extLst>
          </p:cNvPr>
          <p:cNvGrpSpPr/>
          <p:nvPr/>
        </p:nvGrpSpPr>
        <p:grpSpPr>
          <a:xfrm>
            <a:off x="1603612" y="2011942"/>
            <a:ext cx="724556" cy="560280"/>
            <a:chOff x="1603612" y="2163170"/>
            <a:chExt cx="724556" cy="56028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1118CB6-D3D2-4E9D-93DF-A321536979BF}"/>
                </a:ext>
              </a:extLst>
            </p:cNvPr>
            <p:cNvSpPr/>
            <p:nvPr/>
          </p:nvSpPr>
          <p:spPr>
            <a:xfrm>
              <a:off x="1603612" y="2163170"/>
              <a:ext cx="724556" cy="560280"/>
            </a:xfrm>
            <a:prstGeom prst="roundRect">
              <a:avLst>
                <a:gd name="adj" fmla="val 123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AC1749F-3837-4789-B00E-D40CB2BA5B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70392" y="2608182"/>
              <a:ext cx="296449" cy="57259"/>
            </a:xfrm>
            <a:prstGeom prst="rect">
              <a:avLst/>
            </a:prstGeom>
          </p:spPr>
        </p:pic>
        <p:pic>
          <p:nvPicPr>
            <p:cNvPr id="22" name="PC" descr="C:\Users\jhenkel\Documents\Products\ZIO\Presentations\elements\desktop pc.png">
              <a:extLst>
                <a:ext uri="{FF2B5EF4-FFF2-40B4-BE49-F238E27FC236}">
                  <a16:creationId xmlns:a16="http://schemas.microsoft.com/office/drawing/2014/main" id="{D1A61462-FFCD-43D1-9AE2-86895DC036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205" y="2208378"/>
              <a:ext cx="235673" cy="457063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6D114AA-CEEE-48E5-A940-B42491F9CC11}"/>
              </a:ext>
            </a:extLst>
          </p:cNvPr>
          <p:cNvGrpSpPr/>
          <p:nvPr/>
        </p:nvGrpSpPr>
        <p:grpSpPr>
          <a:xfrm>
            <a:off x="1600200" y="2730346"/>
            <a:ext cx="724556" cy="560280"/>
            <a:chOff x="1600200" y="2881574"/>
            <a:chExt cx="724556" cy="56028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D8838541-506A-4DD4-ACDC-7CCDAE22E1F9}"/>
                </a:ext>
              </a:extLst>
            </p:cNvPr>
            <p:cNvSpPr/>
            <p:nvPr/>
          </p:nvSpPr>
          <p:spPr>
            <a:xfrm>
              <a:off x="1600200" y="2881574"/>
              <a:ext cx="724556" cy="560280"/>
            </a:xfrm>
            <a:prstGeom prst="roundRect">
              <a:avLst>
                <a:gd name="adj" fmla="val 123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4FCB91A-D209-4BE8-9201-82DF94EA60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73148" y="3327761"/>
              <a:ext cx="296449" cy="57259"/>
            </a:xfrm>
            <a:prstGeom prst="rect">
              <a:avLst/>
            </a:prstGeom>
          </p:spPr>
        </p:pic>
        <p:pic>
          <p:nvPicPr>
            <p:cNvPr id="26" name="PC" descr="C:\Users\jhenkel\Documents\Products\ZIO\Presentations\elements\desktop pc.png">
              <a:extLst>
                <a:ext uri="{FF2B5EF4-FFF2-40B4-BE49-F238E27FC236}">
                  <a16:creationId xmlns:a16="http://schemas.microsoft.com/office/drawing/2014/main" id="{9C154134-C49A-4F54-91D8-E5F3C8A700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424" y="2927957"/>
              <a:ext cx="235673" cy="457063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9DA2FF0-98F0-4D95-945B-FDA6EBA487A5}"/>
              </a:ext>
            </a:extLst>
          </p:cNvPr>
          <p:cNvGrpSpPr/>
          <p:nvPr/>
        </p:nvGrpSpPr>
        <p:grpSpPr>
          <a:xfrm>
            <a:off x="1600200" y="3454246"/>
            <a:ext cx="724556" cy="560280"/>
            <a:chOff x="1600200" y="3605474"/>
            <a:chExt cx="724556" cy="560280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CD4264D4-6DF8-48D6-9788-406BFDC3F817}"/>
                </a:ext>
              </a:extLst>
            </p:cNvPr>
            <p:cNvSpPr/>
            <p:nvPr/>
          </p:nvSpPr>
          <p:spPr>
            <a:xfrm>
              <a:off x="1600200" y="3605474"/>
              <a:ext cx="724556" cy="560280"/>
            </a:xfrm>
            <a:prstGeom prst="roundRect">
              <a:avLst>
                <a:gd name="adj" fmla="val 123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139C3F2-4618-4333-86D3-97F02FCC5E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73148" y="4053426"/>
              <a:ext cx="296449" cy="57259"/>
            </a:xfrm>
            <a:prstGeom prst="rect">
              <a:avLst/>
            </a:prstGeom>
          </p:spPr>
        </p:pic>
        <p:pic>
          <p:nvPicPr>
            <p:cNvPr id="30" name="PC" descr="C:\Users\jhenkel\Documents\Products\ZIO\Presentations\elements\desktop pc.png">
              <a:extLst>
                <a:ext uri="{FF2B5EF4-FFF2-40B4-BE49-F238E27FC236}">
                  <a16:creationId xmlns:a16="http://schemas.microsoft.com/office/drawing/2014/main" id="{795C4670-8026-499F-9ECC-CFA0021D84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307" y="3653622"/>
              <a:ext cx="235673" cy="457063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95FB16D-C15C-4B8E-B28E-F239EE3506E7}"/>
              </a:ext>
            </a:extLst>
          </p:cNvPr>
          <p:cNvGrpSpPr/>
          <p:nvPr/>
        </p:nvGrpSpPr>
        <p:grpSpPr>
          <a:xfrm>
            <a:off x="1600200" y="4183170"/>
            <a:ext cx="724556" cy="560280"/>
            <a:chOff x="1600200" y="4334398"/>
            <a:chExt cx="724556" cy="56028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7F83A3B-75D7-4CE2-86EE-CF3341035CA8}"/>
                </a:ext>
              </a:extLst>
            </p:cNvPr>
            <p:cNvSpPr/>
            <p:nvPr/>
          </p:nvSpPr>
          <p:spPr>
            <a:xfrm>
              <a:off x="1600200" y="4334398"/>
              <a:ext cx="724556" cy="560280"/>
            </a:xfrm>
            <a:prstGeom prst="roundRect">
              <a:avLst>
                <a:gd name="adj" fmla="val 123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546389F-4C89-4A4B-88B8-A513C5A138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73148" y="4776261"/>
              <a:ext cx="296449" cy="57259"/>
            </a:xfrm>
            <a:prstGeom prst="rect">
              <a:avLst/>
            </a:prstGeom>
          </p:spPr>
        </p:pic>
        <p:pic>
          <p:nvPicPr>
            <p:cNvPr id="34" name="PC" descr="C:\Users\jhenkel\Documents\Products\ZIO\Presentations\elements\desktop pc.png">
              <a:extLst>
                <a:ext uri="{FF2B5EF4-FFF2-40B4-BE49-F238E27FC236}">
                  <a16:creationId xmlns:a16="http://schemas.microsoft.com/office/drawing/2014/main" id="{43E433C9-580A-4236-BC06-AFA9BB266B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424" y="4376457"/>
              <a:ext cx="235673" cy="457063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2F0E9C93-B787-4828-8DE4-BEC20AF2B5F6}"/>
              </a:ext>
            </a:extLst>
          </p:cNvPr>
          <p:cNvCxnSpPr>
            <a:cxnSpLocks/>
          </p:cNvCxnSpPr>
          <p:nvPr/>
        </p:nvCxnSpPr>
        <p:spPr>
          <a:xfrm rot="10800000" flipV="1">
            <a:off x="4178596" y="2753833"/>
            <a:ext cx="1733109" cy="664534"/>
          </a:xfrm>
          <a:prstGeom prst="bentConnector3">
            <a:avLst>
              <a:gd name="adj1" fmla="val 56913"/>
            </a:avLst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B378A8AD-8C7C-44E4-A759-EA7A753B49DC}"/>
              </a:ext>
            </a:extLst>
          </p:cNvPr>
          <p:cNvCxnSpPr>
            <a:cxnSpLocks/>
          </p:cNvCxnSpPr>
          <p:nvPr/>
        </p:nvCxnSpPr>
        <p:spPr>
          <a:xfrm rot="10800000">
            <a:off x="4183915" y="3466215"/>
            <a:ext cx="1909811" cy="1180849"/>
          </a:xfrm>
          <a:prstGeom prst="bentConnector3">
            <a:avLst>
              <a:gd name="adj1" fmla="val 61434"/>
            </a:avLst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8EBDAD7-EB51-4101-80C8-B664090539DD}"/>
              </a:ext>
            </a:extLst>
          </p:cNvPr>
          <p:cNvSpPr txBox="1"/>
          <p:nvPr/>
        </p:nvSpPr>
        <p:spPr>
          <a:xfrm>
            <a:off x="6896100" y="4400550"/>
            <a:ext cx="95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Galileo or Zio W4000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45352CE-BCC0-4BB9-9661-A6768AD0CA70}"/>
              </a:ext>
            </a:extLst>
          </p:cNvPr>
          <p:cNvGrpSpPr/>
          <p:nvPr/>
        </p:nvGrpSpPr>
        <p:grpSpPr>
          <a:xfrm>
            <a:off x="5438393" y="3212185"/>
            <a:ext cx="2144242" cy="1150265"/>
            <a:chOff x="4030692" y="3581382"/>
            <a:chExt cx="1676400" cy="947677"/>
          </a:xfrm>
        </p:grpSpPr>
        <p:pic>
          <p:nvPicPr>
            <p:cNvPr id="39" name="Wall" descr="C:\Users\jhenkel\Documents\Products\ZIO\Presentations\elements\video wall.png">
              <a:extLst>
                <a:ext uri="{FF2B5EF4-FFF2-40B4-BE49-F238E27FC236}">
                  <a16:creationId xmlns:a16="http://schemas.microsoft.com/office/drawing/2014/main" id="{8680394F-DB24-443C-8D7F-94526619E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30692" y="3581382"/>
              <a:ext cx="1676400" cy="947677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D63A2F1-9E1D-4476-8135-18C90562B633}"/>
                </a:ext>
              </a:extLst>
            </p:cNvPr>
            <p:cNvSpPr/>
            <p:nvPr/>
          </p:nvSpPr>
          <p:spPr>
            <a:xfrm>
              <a:off x="4043363" y="4212641"/>
              <a:ext cx="542925" cy="306972"/>
            </a:xfrm>
            <a:prstGeom prst="rect">
              <a:avLst/>
            </a:prstGeom>
            <a:solidFill>
              <a:srgbClr val="AE4D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C27768B-88D6-4EFE-B069-A7B4ADDFB9F7}"/>
                </a:ext>
              </a:extLst>
            </p:cNvPr>
            <p:cNvSpPr/>
            <p:nvPr/>
          </p:nvSpPr>
          <p:spPr>
            <a:xfrm>
              <a:off x="5152785" y="3594366"/>
              <a:ext cx="538404" cy="301360"/>
            </a:xfrm>
            <a:prstGeom prst="rect">
              <a:avLst/>
            </a:prstGeom>
            <a:solidFill>
              <a:srgbClr val="65A1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3BCC22A-2F5D-4E44-A252-EE9D57E6B097}"/>
                </a:ext>
              </a:extLst>
            </p:cNvPr>
            <p:cNvSpPr/>
            <p:nvPr/>
          </p:nvSpPr>
          <p:spPr>
            <a:xfrm>
              <a:off x="4597938" y="4217186"/>
              <a:ext cx="545562" cy="302427"/>
            </a:xfrm>
            <a:prstGeom prst="rect">
              <a:avLst/>
            </a:prstGeom>
            <a:solidFill>
              <a:srgbClr val="D19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5A3F889-AAE5-4439-BBFE-94EEE317EF82}"/>
                </a:ext>
              </a:extLst>
            </p:cNvPr>
            <p:cNvSpPr/>
            <p:nvPr/>
          </p:nvSpPr>
          <p:spPr>
            <a:xfrm>
              <a:off x="5152783" y="3910996"/>
              <a:ext cx="538405" cy="289529"/>
            </a:xfrm>
            <a:prstGeom prst="rect">
              <a:avLst/>
            </a:prstGeom>
            <a:solidFill>
              <a:srgbClr val="5C9E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3" descr="I:\Marketing\Content - New Panel Graphics\Galileo\GO-16-front-2D.png">
            <a:extLst>
              <a:ext uri="{FF2B5EF4-FFF2-40B4-BE49-F238E27FC236}">
                <a16:creationId xmlns:a16="http://schemas.microsoft.com/office/drawing/2014/main" id="{6DF764C9-60AC-4139-81AC-2D1831FFC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161" y="4478992"/>
            <a:ext cx="824554" cy="30255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F1A7B729-17F7-4DDD-94D7-BE2D036A73BB}"/>
              </a:ext>
            </a:extLst>
          </p:cNvPr>
          <p:cNvGrpSpPr/>
          <p:nvPr/>
        </p:nvGrpSpPr>
        <p:grpSpPr>
          <a:xfrm>
            <a:off x="3593698" y="3201258"/>
            <a:ext cx="601704" cy="361092"/>
            <a:chOff x="3593698" y="3201258"/>
            <a:chExt cx="601704" cy="361092"/>
          </a:xfrm>
        </p:grpSpPr>
        <p:pic>
          <p:nvPicPr>
            <p:cNvPr id="46" name="Picture 4" descr="cloud%20icon%20png">
              <a:extLst>
                <a:ext uri="{FF2B5EF4-FFF2-40B4-BE49-F238E27FC236}">
                  <a16:creationId xmlns:a16="http://schemas.microsoft.com/office/drawing/2014/main" id="{5C998861-A80D-4A19-A952-5BFF7518E7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0069" b="20579"/>
            <a:stretch/>
          </p:blipFill>
          <p:spPr bwMode="auto">
            <a:xfrm>
              <a:off x="3593698" y="3201258"/>
              <a:ext cx="601704" cy="357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706938D-3BFA-4745-9477-CB63C04AFAD0}"/>
                </a:ext>
              </a:extLst>
            </p:cNvPr>
            <p:cNvSpPr txBox="1"/>
            <p:nvPr/>
          </p:nvSpPr>
          <p:spPr>
            <a:xfrm>
              <a:off x="3650943" y="3285351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E0A6E13F-85FA-4A0D-8AFA-5CF50121BF1B}"/>
              </a:ext>
            </a:extLst>
          </p:cNvPr>
          <p:cNvSpPr txBox="1"/>
          <p:nvPr/>
        </p:nvSpPr>
        <p:spPr>
          <a:xfrm>
            <a:off x="1257300" y="1657350"/>
            <a:ext cx="17427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XtendPoint Transmitter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71A04F9-ADC0-42A8-B311-BC0984B30797}"/>
              </a:ext>
            </a:extLst>
          </p:cNvPr>
          <p:cNvSpPr txBox="1"/>
          <p:nvPr/>
        </p:nvSpPr>
        <p:spPr>
          <a:xfrm>
            <a:off x="950270" y="848314"/>
            <a:ext cx="7624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/>
              <a:t>View XtendPoint Streams on Galileo &amp; Zio W4000 Videowalls 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72BE39FC-4E1C-4B0F-8CAE-758C01A569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00" y="2389840"/>
            <a:ext cx="330200" cy="381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F42D06B-3812-450D-8E90-83F5E44719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00" y="3103650"/>
            <a:ext cx="330200" cy="381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2399FD3-3428-47B0-9958-1CB2E28932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00" y="3841368"/>
            <a:ext cx="330200" cy="381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42BE17AA-6B67-444E-BF04-3211938F0E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00" y="4544825"/>
            <a:ext cx="330200" cy="381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2D6887C-3A4F-4F21-89FB-484684F042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8855" y="2813624"/>
            <a:ext cx="330200" cy="3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0945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C2004-3688-4281-BFAA-0D728D289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XtendPoint</a:t>
            </a:r>
            <a:r>
              <a:rPr lang="en-US" sz="2400" dirty="0"/>
              <a:t> - Applications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1A0DA8-51FD-4F2C-9850-4969836451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722313"/>
            <a:ext cx="8593138" cy="433228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Oil &amp; Gas</a:t>
            </a:r>
          </a:p>
          <a:p>
            <a:pPr>
              <a:spcAft>
                <a:spcPts val="1200"/>
              </a:spcAft>
            </a:pPr>
            <a:r>
              <a:rPr lang="en-US" dirty="0"/>
              <a:t>Energy &amp; Utilities</a:t>
            </a:r>
          </a:p>
          <a:p>
            <a:pPr>
              <a:spcAft>
                <a:spcPts val="1200"/>
              </a:spcAft>
            </a:pPr>
            <a:r>
              <a:rPr lang="en-US" dirty="0"/>
              <a:t>Public Safety</a:t>
            </a:r>
          </a:p>
          <a:p>
            <a:pPr>
              <a:spcAft>
                <a:spcPts val="1200"/>
              </a:spcAft>
            </a:pPr>
            <a:r>
              <a:rPr lang="en-US" dirty="0"/>
              <a:t>Security &amp; Emergency Operations Centers</a:t>
            </a:r>
          </a:p>
          <a:p>
            <a:pPr>
              <a:spcAft>
                <a:spcPts val="1200"/>
              </a:spcAft>
            </a:pPr>
            <a:r>
              <a:rPr lang="en-US" dirty="0"/>
              <a:t>Military</a:t>
            </a:r>
          </a:p>
          <a:p>
            <a:pPr>
              <a:spcAft>
                <a:spcPts val="1200"/>
              </a:spcAft>
            </a:pPr>
            <a:r>
              <a:rPr lang="en-US" dirty="0"/>
              <a:t>Process Control</a:t>
            </a:r>
          </a:p>
          <a:p>
            <a:pPr>
              <a:spcAft>
                <a:spcPts val="1200"/>
              </a:spcAft>
            </a:pPr>
            <a:r>
              <a:rPr lang="en-US" dirty="0"/>
              <a:t>Air Traffic Control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Mining </a:t>
            </a:r>
          </a:p>
        </p:txBody>
      </p:sp>
      <p:pic>
        <p:nvPicPr>
          <p:cNvPr id="6" name="Google Shape;168;p17">
            <a:extLst>
              <a:ext uri="{FF2B5EF4-FFF2-40B4-BE49-F238E27FC236}">
                <a16:creationId xmlns:a16="http://schemas.microsoft.com/office/drawing/2014/main" id="{39A5D096-4586-4935-9FED-F97EE87DE47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086" r="3411"/>
          <a:stretch/>
        </p:blipFill>
        <p:spPr>
          <a:xfrm>
            <a:off x="4827420" y="824233"/>
            <a:ext cx="2480187" cy="1033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Google Shape;170;p17">
            <a:extLst>
              <a:ext uri="{FF2B5EF4-FFF2-40B4-BE49-F238E27FC236}">
                <a16:creationId xmlns:a16="http://schemas.microsoft.com/office/drawing/2014/main" id="{256B7DA5-F484-4351-B7F0-EDA1A97806BC}"/>
              </a:ext>
            </a:extLst>
          </p:cNvPr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5" r="4360"/>
          <a:stretch/>
        </p:blipFill>
        <p:spPr>
          <a:xfrm>
            <a:off x="4448969" y="3616418"/>
            <a:ext cx="2438400" cy="1047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Google Shape;172;p17" descr="https://www.rgb.com/sites/default/files/styles/individual_image/public/news/images/bexar-county-video-wall.jpg?itok=uf_0Hb-t">
            <a:extLst>
              <a:ext uri="{FF2B5EF4-FFF2-40B4-BE49-F238E27FC236}">
                <a16:creationId xmlns:a16="http://schemas.microsoft.com/office/drawing/2014/main" id="{3679BCC0-0A9F-40B2-83EE-9D5CBCF064D0}"/>
              </a:ext>
            </a:extLst>
          </p:cNvPr>
          <p:cNvPicPr preferRelativeResize="0"/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27"/>
          <a:stretch/>
        </p:blipFill>
        <p:spPr>
          <a:xfrm>
            <a:off x="6199326" y="2178239"/>
            <a:ext cx="2487474" cy="1047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3965085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85DAEB-AFA7-48FB-8F4D-41197A6DC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XtendPoint</a:t>
            </a:r>
            <a:r>
              <a:rPr lang="en-US" sz="2400" dirty="0"/>
              <a:t> - Specifications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DFE6B9-BABC-494E-907A-96B3943C01F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  <a:p>
            <a:pPr lvl="1">
              <a:spcBef>
                <a:spcPts val="0"/>
              </a:spcBef>
            </a:pPr>
            <a:r>
              <a:rPr lang="en-US" dirty="0"/>
              <a:t>DisplayPort input/output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Color space: 4:4:4, RGB 8:8:8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Resolutions</a:t>
            </a:r>
          </a:p>
          <a:p>
            <a:pPr lvl="2">
              <a:spcBef>
                <a:spcPts val="0"/>
              </a:spcBef>
            </a:pPr>
            <a:r>
              <a:rPr lang="en-US" dirty="0"/>
              <a:t>1x 3840x2160p60</a:t>
            </a:r>
          </a:p>
          <a:p>
            <a:pPr lvl="2">
              <a:spcBef>
                <a:spcPts val="0"/>
              </a:spcBef>
            </a:pPr>
            <a:r>
              <a:rPr lang="en-US" dirty="0"/>
              <a:t>2x 3840x2160p30 or </a:t>
            </a:r>
          </a:p>
          <a:p>
            <a:pPr marL="914400" lvl="2" indent="0">
              <a:spcBef>
                <a:spcPts val="0"/>
              </a:spcBef>
              <a:buNone/>
              <a:tabLst>
                <a:tab pos="1371600" algn="l"/>
              </a:tabLst>
            </a:pPr>
            <a:r>
              <a:rPr lang="en-US" dirty="0"/>
              <a:t>	2560x1600p60</a:t>
            </a:r>
          </a:p>
          <a:p>
            <a:pPr lvl="2">
              <a:spcBef>
                <a:spcPts val="0"/>
              </a:spcBef>
            </a:pPr>
            <a:r>
              <a:rPr lang="en-US" dirty="0"/>
              <a:t>3x 1920x1200p60</a:t>
            </a:r>
          </a:p>
          <a:p>
            <a:pPr lvl="2">
              <a:spcBef>
                <a:spcPts val="0"/>
              </a:spcBef>
            </a:pPr>
            <a:r>
              <a:rPr lang="en-US" dirty="0"/>
              <a:t>4x 1920x1080p60</a:t>
            </a:r>
          </a:p>
          <a:p>
            <a:pPr>
              <a:spcBef>
                <a:spcPts val="300"/>
              </a:spcBef>
            </a:pPr>
            <a:r>
              <a:rPr lang="en-US" dirty="0"/>
              <a:t>Audio</a:t>
            </a:r>
          </a:p>
          <a:p>
            <a:pPr lvl="1">
              <a:spcBef>
                <a:spcPts val="0"/>
              </a:spcBef>
            </a:pPr>
            <a:r>
              <a:rPr lang="en-US" dirty="0"/>
              <a:t>Embedded 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Line in / out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Mic in / headphone out</a:t>
            </a:r>
          </a:p>
          <a:p>
            <a:r>
              <a:rPr lang="en-US" dirty="0"/>
              <a:t>USB &amp; Serial</a:t>
            </a:r>
          </a:p>
          <a:p>
            <a:pPr lvl="1">
              <a:spcBef>
                <a:spcPts val="0"/>
              </a:spcBef>
            </a:pPr>
            <a:r>
              <a:rPr lang="en-US" dirty="0"/>
              <a:t>USB 2.0 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RS-232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AA2CF9FF-FE27-49D0-9132-829EC70B7496}"/>
              </a:ext>
            </a:extLst>
          </p:cNvPr>
          <p:cNvSpPr txBox="1">
            <a:spLocks/>
          </p:cNvSpPr>
          <p:nvPr/>
        </p:nvSpPr>
        <p:spPr bwMode="auto">
          <a:xfrm>
            <a:off x="4495800" y="722954"/>
            <a:ext cx="4648200" cy="433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spcCol="0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Network</a:t>
            </a:r>
          </a:p>
          <a:p>
            <a:pPr lvl="1">
              <a:spcBef>
                <a:spcPts val="0"/>
              </a:spcBef>
            </a:pPr>
            <a:r>
              <a:rPr lang="en-US" dirty="0"/>
              <a:t>1x RJ45 Gigabit Ethernet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1 x SFP cage (single &amp; multi-mode)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Dual network link redundancy</a:t>
            </a:r>
          </a:p>
          <a:p>
            <a:pPr>
              <a:spcBef>
                <a:spcPts val="300"/>
              </a:spcBef>
            </a:pPr>
            <a:r>
              <a:rPr lang="en-US" dirty="0"/>
              <a:t>Security</a:t>
            </a:r>
          </a:p>
          <a:p>
            <a:pPr lvl="1">
              <a:spcBef>
                <a:spcPts val="0"/>
              </a:spcBef>
            </a:pPr>
            <a:r>
              <a:rPr lang="en-US" dirty="0"/>
              <a:t>AES encryption of video, audio &amp; USB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User access privileges via LDAP user management system or Active Directory</a:t>
            </a:r>
          </a:p>
          <a:p>
            <a:pPr>
              <a:spcBef>
                <a:spcPts val="300"/>
              </a:spcBef>
            </a:pPr>
            <a:r>
              <a:rPr lang="en-US" dirty="0"/>
              <a:t>Control</a:t>
            </a:r>
          </a:p>
          <a:p>
            <a:pPr lvl="1">
              <a:spcBef>
                <a:spcPts val="0"/>
              </a:spcBef>
            </a:pPr>
            <a:r>
              <a:rPr lang="en-US" dirty="0"/>
              <a:t>On-screen display (OSD)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XtendPoint Central Manager application</a:t>
            </a:r>
          </a:p>
          <a:p>
            <a:pPr>
              <a:spcBef>
                <a:spcPts val="300"/>
              </a:spcBef>
            </a:pPr>
            <a:r>
              <a:rPr lang="en-US" dirty="0"/>
              <a:t>XtendPoint Central Manager</a:t>
            </a:r>
          </a:p>
          <a:p>
            <a:pPr lvl="1">
              <a:spcBef>
                <a:spcPts val="0"/>
              </a:spcBef>
            </a:pPr>
            <a:r>
              <a:rPr lang="en-US" dirty="0"/>
              <a:t>Device discovery, settings &amp; status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Manage device connections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Manage user access privileges</a:t>
            </a:r>
          </a:p>
        </p:txBody>
      </p:sp>
    </p:spTree>
    <p:extLst>
      <p:ext uri="{BB962C8B-B14F-4D97-AF65-F5344CB8AC3E}">
        <p14:creationId xmlns:p14="http://schemas.microsoft.com/office/powerpoint/2010/main" val="83264752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cfd11b5c3abe2c153d1d4a342c976911027df32"/>
</p:tagLst>
</file>

<file path=ppt/theme/theme1.xml><?xml version="1.0" encoding="utf-8"?>
<a:theme xmlns:a="http://schemas.openxmlformats.org/drawingml/2006/main" name="blank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GB Updated Rev02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GB PPT Template Rev02" id="{2566E7F7-8BF9-4010-A7D0-6716C7EB87ED}" vid="{F0799ADC-9AA6-4A58-B13F-90D550D30D0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329</Words>
  <Application>Microsoft Office PowerPoint</Application>
  <PresentationFormat>On-screen Show (16:9)</PresentationFormat>
  <Paragraphs>83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Franklin Gothic Book</vt:lpstr>
      <vt:lpstr>Franklin Gothic Medium</vt:lpstr>
      <vt:lpstr>blank</vt:lpstr>
      <vt:lpstr>blank</vt:lpstr>
      <vt:lpstr>RGB Updated Rev02</vt:lpstr>
      <vt:lpstr>Integrated KVM-over-IP Solution</vt:lpstr>
      <vt:lpstr>XtendPoint - Multi-Display KVM-over-IP</vt:lpstr>
      <vt:lpstr>XtendPoint - Multi-Display KVM-over-IP</vt:lpstr>
      <vt:lpstr>XtendPoint – State–of-the-Art Features </vt:lpstr>
      <vt:lpstr>XtendPoint - Connectivity</vt:lpstr>
      <vt:lpstr>XtendPoint – Multi-Computer Control</vt:lpstr>
      <vt:lpstr>XtendPoint – Wall Processor Integration</vt:lpstr>
      <vt:lpstr>XtendPoint - Applications</vt:lpstr>
      <vt:lpstr>XtendPoint - Specifications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KVM into the Control Room</dc:title>
  <dc:creator>Mark Showalter</dc:creator>
  <cp:lastModifiedBy>Dan Marcus</cp:lastModifiedBy>
  <cp:revision>81</cp:revision>
  <cp:lastPrinted>2020-08-20T22:51:57Z</cp:lastPrinted>
  <dcterms:created xsi:type="dcterms:W3CDTF">2020-08-03T21:41:18Z</dcterms:created>
  <dcterms:modified xsi:type="dcterms:W3CDTF">2020-08-24T21:16:42Z</dcterms:modified>
</cp:coreProperties>
</file>